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y="6858000" cx="12192000"/>
  <p:notesSz cx="6858000" cy="9144000"/>
  <p:embeddedFontLst>
    <p:embeddedFont>
      <p:font typeface="Proxima Nova"/>
      <p:bold r:id="rId57"/>
      <p:boldItalic r:id="rId58"/>
    </p:embeddedFont>
    <p:embeddedFont>
      <p:font typeface="Roboto Mon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Mono-boldItalic.fntdata"/><Relationship Id="rId61" Type="http://schemas.openxmlformats.org/officeDocument/2006/relationships/font" Target="fonts/RobotoMono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Mono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ProximaNova-bold.fntdata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RobotoMono-regular.fntdata"/><Relationship Id="rId14" Type="http://schemas.openxmlformats.org/officeDocument/2006/relationships/slide" Target="slides/slide10.xml"/><Relationship Id="rId58" Type="http://schemas.openxmlformats.org/officeDocument/2006/relationships/font" Target="fonts/ProximaNova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c22b90c5b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9c22b90c5b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c22b90c5b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9c22b90c5b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c22b90c5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c22b90c5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c22b90c5b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9c22b90c5b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9c22b90c5b_0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9c22b90c5b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0b509161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0b509161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c22b90c5b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c22b90c5b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9c22b90c5b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9c22b90c5b_0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c22b90c5b_0_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c22b90c5b_0_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9c22b90c5b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9c22b90c5b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0e05b1c3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0e05b1c39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9c22b90c5b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9c22b90c5b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c22b90c5b_0_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9c22b90c5b_0_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c22b90c5b_0_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c22b90c5b_0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9c22b90c5b_0_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9c22b90c5b_0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9c22b90c5b_0_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9c22b90c5b_0_1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9c22b90c5b_0_1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9c22b90c5b_0_1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c22b90c5b_0_1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9c22b90c5b_0_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c22b90c5b_0_1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9c22b90c5b_0_1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c22b90c5b_0_2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c22b90c5b_0_2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9c22b90c5b_0_1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9c22b90c5b_0_1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0e05b1c39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0e05b1c39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9c22b90c5b_0_2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9c22b90c5b_0_2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9c22b90c5b_0_2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9c22b90c5b_0_2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9c22b90c5b_0_2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9c22b90c5b_0_2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9c22b90c5b_0_2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9c22b90c5b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9c22b90c5b_0_2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9c22b90c5b_0_2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c22b90c5b_0_2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c22b90c5b_0_2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0b509161c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0b509161c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0b509161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0b509161c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c22b90c5b_0_2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c22b90c5b_0_2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0b509161c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a0b509161c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0e05b1c39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0e05b1c39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0b509161c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0b509161c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a0b509161c_0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a0b509161c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1aa92b970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1aa92b970_0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a0b509161c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a0b509161c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0b509161c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a0b509161c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0b509161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0b509161c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a0b509161c_0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a0b509161c_0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0b509161c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0b509161c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a1aa92b970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a1aa92b970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1aa92b970_0_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1aa92b970_0_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a1aa92b970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a1aa92b970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лист">
  <p:cSld name="2_Титульный лист">
    <p:bg>
      <p:bgPr>
        <a:solidFill>
          <a:srgbClr val="F5F6F6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8" name="Google Shape;8;p2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idx="1" type="body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body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3" name="Google Shape;13;p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9" name="Google Shape;19;p2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0" name="Google Shape;20;p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6" name="Google Shape;26;p2"/>
          <p:cNvSpPr/>
          <p:nvPr/>
        </p:nvSpPr>
        <p:spPr>
          <a:xfrm>
            <a:off x="7452501" y="938437"/>
            <a:ext cx="5279923" cy="6165180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" name="Google Shape;27;p2"/>
          <p:cNvPicPr preferRelativeResize="0"/>
          <p:nvPr/>
        </p:nvPicPr>
        <p:blipFill rotWithShape="1">
          <a:blip r:embed="rId3">
            <a:alphaModFix/>
          </a:blip>
          <a:srcRect b="44234" l="23254" r="22897" t="0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2111693"/>
            <a:ext cx="2618175" cy="593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864">
          <p15:clr>
            <a:srgbClr val="FBAE40"/>
          </p15:clr>
        </p15:guide>
        <p15:guide id="2" orient="horz" pos="17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Слайд №2.2 Разворот слева">
  <p:cSld name="3_Слайд №2.2 Разворот слева">
    <p:bg>
      <p:bgPr>
        <a:solidFill>
          <a:srgbClr val="F5F6F6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>
            <p:ph idx="1" type="body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107" name="Google Shape;107;p11"/>
          <p:cNvCxnSpPr/>
          <p:nvPr/>
        </p:nvCxnSpPr>
        <p:spPr>
          <a:xfrm>
            <a:off x="994677" y="259910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108" name="Google Shape;108;p11"/>
          <p:cNvPicPr preferRelativeResize="0"/>
          <p:nvPr/>
        </p:nvPicPr>
        <p:blipFill rotWithShape="1">
          <a:blip r:embed="rId2">
            <a:alphaModFix/>
          </a:blip>
          <a:srcRect b="77678" l="45143" r="38530" t="5844"/>
          <a:stretch/>
        </p:blipFill>
        <p:spPr>
          <a:xfrm rot="5400000">
            <a:off x="10672896" y="5338896"/>
            <a:ext cx="1519104" cy="15191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10" name="Google Shape;1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858" y="1126409"/>
            <a:ext cx="6837007" cy="5939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лист">
  <p:cSld name="1_Титульный лист">
    <p:bg>
      <p:bgPr>
        <a:solidFill>
          <a:srgbClr val="F5F6F6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30050" y="1034349"/>
            <a:ext cx="770350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113" name="Google Shape;113;p12"/>
          <p:cNvPicPr preferRelativeResize="0"/>
          <p:nvPr/>
        </p:nvPicPr>
        <p:blipFill rotWithShape="1">
          <a:blip r:embed="rId3">
            <a:alphaModFix/>
          </a:blip>
          <a:srcRect b="65080" l="54788" r="38529" t="2981"/>
          <a:stretch/>
        </p:blipFill>
        <p:spPr>
          <a:xfrm rot="10800000">
            <a:off x="-280867" y="3102803"/>
            <a:ext cx="921952" cy="43652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2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15" name="Google Shape;115;p12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16" name="Google Shape;116;p1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" name="Google Shape;117;p1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" name="Google Shape;118;p1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9" name="Google Shape;119;p1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0" name="Google Shape;120;p1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1" name="Google Shape;121;p1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22" name="Google Shape;122;p12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23" name="Google Shape;123;p12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" name="Google Shape;124;p12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" name="Google Shape;125;p12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6" name="Google Shape;126;p12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7" name="Google Shape;127;p12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8" name="Google Shape;128;p12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29" name="Google Shape;129;p12"/>
          <p:cNvSpPr txBox="1"/>
          <p:nvPr/>
        </p:nvSpPr>
        <p:spPr>
          <a:xfrm>
            <a:off x="817872" y="2922101"/>
            <a:ext cx="4473661" cy="757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СПАСИБО</a:t>
            </a:r>
            <a:endParaRPr/>
          </a:p>
        </p:txBody>
      </p:sp>
      <p:sp>
        <p:nvSpPr>
          <p:cNvPr id="130" name="Google Shape;130;p12"/>
          <p:cNvSpPr txBox="1"/>
          <p:nvPr/>
        </p:nvSpPr>
        <p:spPr>
          <a:xfrm>
            <a:off x="830483" y="3685902"/>
            <a:ext cx="5984655" cy="1769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 ВНИМАНИЕ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лист">
  <p:cSld name="Титульный лист">
    <p:bg>
      <p:bgPr>
        <a:solidFill>
          <a:srgbClr val="F5F6F6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32" name="Google Shape;132;p13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1826" y="2497249"/>
            <a:ext cx="2565332" cy="301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13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37" name="Google Shape;137;p13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38" name="Google Shape;138;p1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0" name="Google Shape;140;p1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1" name="Google Shape;141;p1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44" name="Google Shape;144;p13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45" name="Google Shape;145;p1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6" name="Google Shape;146;p1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7" name="Google Shape;147;p1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1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" name="Google Shape;149;p1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0" name="Google Shape;150;p1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51" name="Google Shape;15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лист">
  <p:cSld name="5_Титульный лист">
    <p:bg>
      <p:bgPr>
        <a:solidFill>
          <a:srgbClr val="F5F6F6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53" name="Google Shape;153;p14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5" name="Google Shape;155;p14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56" name="Google Shape;156;p14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57" name="Google Shape;157;p14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58" name="Google Shape;158;p14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9" name="Google Shape;159;p14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14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14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" name="Google Shape;162;p14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3" name="Google Shape;163;p14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64" name="Google Shape;164;p14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65" name="Google Shape;165;p14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14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14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14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9" name="Google Shape;169;p14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0" name="Google Shape;170;p14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71" name="Google Shape;1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3006" y="1980562"/>
            <a:ext cx="4951114" cy="6074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52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лист">
  <p:cSld name="3_Титульный лист">
    <p:bg>
      <p:bgPr>
        <a:solidFill>
          <a:srgbClr val="F5F6F6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173" name="Google Shape;173;p15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5" name="Google Shape;175;p15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76" name="Google Shape;176;p15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77" name="Google Shape;177;p15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78" name="Google Shape;178;p15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9" name="Google Shape;179;p15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" name="Google Shape;180;p15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1" name="Google Shape;181;p15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2" name="Google Shape;182;p15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3" name="Google Shape;183;p15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84" name="Google Shape;184;p15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85" name="Google Shape;185;p15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6" name="Google Shape;186;p15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7" name="Google Shape;187;p15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8" name="Google Shape;188;p15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9" name="Google Shape;189;p15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0" name="Google Shape;190;p15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191" name="Google Shape;1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826" y="2532889"/>
            <a:ext cx="2255993" cy="28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orient="horz" pos="1560">
          <p15:clr>
            <a:srgbClr val="FBAE40"/>
          </p15:clr>
        </p15:guide>
        <p15:guide id="3" pos="2664">
          <p15:clr>
            <a:srgbClr val="FBAE40"/>
          </p15:clr>
        </p15:guide>
        <p15:guide id="4" pos="100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лист">
  <p:cSld name="4_Титульный лист">
    <p:bg>
      <p:bgPr>
        <a:solidFill>
          <a:srgbClr val="F5F6F6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/>
          <p:nvPr>
            <p:ph idx="1" type="body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5" name="Google Shape;195;p16"/>
          <p:cNvSpPr txBox="1"/>
          <p:nvPr>
            <p:ph idx="2" type="body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96" name="Google Shape;196;p16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197" name="Google Shape;197;p16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198" name="Google Shape;198;p16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9" name="Google Shape;199;p16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0" name="Google Shape;200;p16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1" name="Google Shape;201;p16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2" name="Google Shape;202;p16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3" name="Google Shape;203;p16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04" name="Google Shape;204;p16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05" name="Google Shape;205;p16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6" name="Google Shape;206;p16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7" name="Google Shape;207;p16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8" name="Google Shape;208;p16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9" name="Google Shape;209;p16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0" name="Google Shape;210;p16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11" name="Google Shape;21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53187" y="2416919"/>
            <a:ext cx="1841486" cy="419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720" id="212" name="Google Shape;212;p16"/>
          <p:cNvPicPr preferRelativeResize="0"/>
          <p:nvPr/>
        </p:nvPicPr>
        <p:blipFill rotWithShape="1">
          <a:blip r:embed="rId3">
            <a:alphaModFix/>
          </a:blip>
          <a:srcRect b="65080" l="54788" r="38529" t="2981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41090">
            <a:off x="278202" y="2345788"/>
            <a:ext cx="5049832" cy="41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Титульный лист">
  <p:cSld name="8_Титульный лист">
    <p:bg>
      <p:bgPr>
        <a:solidFill>
          <a:srgbClr val="F5F6F6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idx="1" type="body"/>
          </p:nvPr>
        </p:nvSpPr>
        <p:spPr>
          <a:xfrm>
            <a:off x="5469372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6" name="Google Shape;216;p17"/>
          <p:cNvSpPr txBox="1"/>
          <p:nvPr>
            <p:ph idx="2" type="body"/>
          </p:nvPr>
        </p:nvSpPr>
        <p:spPr>
          <a:xfrm>
            <a:off x="5469372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217" name="Google Shape;217;p17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218" name="Google Shape;218;p17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219" name="Google Shape;219;p17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0" name="Google Shape;220;p17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1" name="Google Shape;221;p17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2" name="Google Shape;222;p17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3" name="Google Shape;223;p17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" name="Google Shape;224;p17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25" name="Google Shape;225;p17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26" name="Google Shape;226;p17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17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8" name="Google Shape;228;p17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9" name="Google Shape;229;p17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0" name="Google Shape;230;p17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1" name="Google Shape;231;p17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descr="Рисунок 720" id="232" name="Google Shape;232;p17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11270047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800" y="539496"/>
            <a:ext cx="3134451" cy="149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итульный лист">
  <p:cSld name="6_Титульный лист">
    <p:bg>
      <p:bgPr>
        <a:solidFill>
          <a:srgbClr val="F5F6F6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235" name="Google Shape;235;p18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1436693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2" type="body"/>
          </p:nvPr>
        </p:nvSpPr>
        <p:spPr>
          <a:xfrm>
            <a:off x="1436693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238" name="Google Shape;238;p18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239" name="Google Shape;239;p18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240" name="Google Shape;240;p18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1" name="Google Shape;241;p18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2" name="Google Shape;242;p18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" name="Google Shape;243;p18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4" name="Google Shape;244;p18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5" name="Google Shape;245;p18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46" name="Google Shape;246;p18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247" name="Google Shape;247;p18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8" name="Google Shape;248;p18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9" name="Google Shape;249;p18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0" name="Google Shape;250;p18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1" name="Google Shape;251;p18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2" name="Google Shape;252;p18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253" name="Google Shape;2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6693" y="2500827"/>
            <a:ext cx="1473146" cy="19049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8"/>
          <p:cNvSpPr/>
          <p:nvPr/>
        </p:nvSpPr>
        <p:spPr>
          <a:xfrm>
            <a:off x="7452501" y="938437"/>
            <a:ext cx="5279923" cy="6165180"/>
          </a:xfrm>
          <a:custGeom>
            <a:rect b="b" l="l" r="r" t="t"/>
            <a:pathLst>
              <a:path extrusionOk="0" h="5751871" w="4925961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5" name="Google Shape;255;p18"/>
          <p:cNvPicPr preferRelativeResize="0"/>
          <p:nvPr/>
        </p:nvPicPr>
        <p:blipFill rotWithShape="1">
          <a:blip r:embed="rId4">
            <a:alphaModFix/>
          </a:blip>
          <a:srcRect b="44234" l="23254" r="22897" t="0"/>
          <a:stretch/>
        </p:blipFill>
        <p:spPr>
          <a:xfrm>
            <a:off x="7698701" y="351845"/>
            <a:ext cx="4572390" cy="650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итульный лист">
  <p:cSld name="7_Титульный лист">
    <p:bg>
      <p:bgPr>
        <a:solidFill>
          <a:srgbClr val="F5F6F6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720" id="30" name="Google Shape;30;p3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 rot="10800000">
            <a:off x="0" y="2492718"/>
            <a:ext cx="921952" cy="436528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2" type="body"/>
          </p:nvPr>
        </p:nvSpPr>
        <p:spPr>
          <a:xfrm>
            <a:off x="1651826" y="3366229"/>
            <a:ext cx="5800675" cy="163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33" name="Google Shape;33;p3"/>
          <p:cNvGrpSpPr/>
          <p:nvPr/>
        </p:nvGrpSpPr>
        <p:grpSpPr>
          <a:xfrm rot="5400000">
            <a:off x="5183375" y="7380108"/>
            <a:ext cx="947872" cy="1802676"/>
            <a:chOff x="-20056" y="0"/>
            <a:chExt cx="947872" cy="1802676"/>
          </a:xfrm>
        </p:grpSpPr>
        <p:grpSp>
          <p:nvGrpSpPr>
            <p:cNvPr id="34" name="Google Shape;34;p3"/>
            <p:cNvGrpSpPr/>
            <p:nvPr/>
          </p:nvGrpSpPr>
          <p:grpSpPr>
            <a:xfrm>
              <a:off x="-20056" y="0"/>
              <a:ext cx="934913" cy="914400"/>
              <a:chOff x="12069729" y="-1340127"/>
              <a:chExt cx="934913" cy="914400"/>
            </a:xfrm>
          </p:grpSpPr>
          <p:cxnSp>
            <p:nvCxnSpPr>
              <p:cNvPr id="35" name="Google Shape;35;p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" name="Google Shape;36;p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" name="Google Shape;37;p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1" name="Google Shape;41;p3"/>
            <p:cNvGrpSpPr/>
            <p:nvPr/>
          </p:nvGrpSpPr>
          <p:grpSpPr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42" name="Google Shape;42;p3"/>
              <p:cNvCxnSpPr/>
              <p:nvPr/>
            </p:nvCxnSpPr>
            <p:spPr>
              <a:xfrm flipH="1">
                <a:off x="12069729" y="-1340127"/>
                <a:ext cx="169677" cy="169677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3"/>
              <p:cNvCxnSpPr/>
              <p:nvPr/>
            </p:nvCxnSpPr>
            <p:spPr>
              <a:xfrm flipH="1">
                <a:off x="12069729" y="-1340127"/>
                <a:ext cx="47015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3"/>
              <p:cNvCxnSpPr/>
              <p:nvPr/>
            </p:nvCxnSpPr>
            <p:spPr>
              <a:xfrm flipH="1">
                <a:off x="12082687" y="-1340127"/>
                <a:ext cx="757681" cy="757681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" name="Google Shape;45;p3"/>
              <p:cNvCxnSpPr/>
              <p:nvPr/>
            </p:nvCxnSpPr>
            <p:spPr>
              <a:xfrm flipH="1">
                <a:off x="12226449" y="-1183407"/>
                <a:ext cx="757680" cy="75768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3"/>
              <p:cNvCxnSpPr/>
              <p:nvPr/>
            </p:nvCxnSpPr>
            <p:spPr>
              <a:xfrm flipH="1">
                <a:off x="12526931" y="-882927"/>
                <a:ext cx="457198" cy="4572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3"/>
              <p:cNvCxnSpPr/>
              <p:nvPr/>
            </p:nvCxnSpPr>
            <p:spPr>
              <a:xfrm flipH="1">
                <a:off x="12827410" y="-602959"/>
                <a:ext cx="177232" cy="1772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48" name="Google Shape;4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2729" y="1568834"/>
            <a:ext cx="55892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826" y="2220533"/>
            <a:ext cx="2618175" cy="593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BAE40"/>
          </p15:clr>
        </p15:guide>
        <p15:guide id="2" pos="10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1.1 Стандартный">
  <p:cSld name="1_Слайд №1.1 Стандартный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/>
          <p:nvPr/>
        </p:nvSpPr>
        <p:spPr>
          <a:xfrm>
            <a:off x="0" y="0"/>
            <a:ext cx="5403273" cy="6876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Google Shape;52;p4"/>
          <p:cNvSpPr txBox="1"/>
          <p:nvPr>
            <p:ph idx="1" type="body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53" name="Google Shape;53;p4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" name="Google Shape;54;p4"/>
          <p:cNvSpPr txBox="1"/>
          <p:nvPr>
            <p:ph idx="2" type="body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55" name="Google Shape;55;p4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4530437" y="5989425"/>
            <a:ext cx="872836" cy="87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1 Стандартный">
  <p:cSld name="Слайд №1.1 Стандартный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>
            <a:off x="0" y="-108488"/>
            <a:ext cx="3626603" cy="6966488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Рисунок 720" id="58" name="Google Shape;58;p5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0" y="0"/>
            <a:ext cx="677333" cy="67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 rotWithShape="1">
          <a:blip r:embed="rId3">
            <a:alphaModFix/>
          </a:blip>
          <a:srcRect b="2442" l="0" r="0" t="0"/>
          <a:stretch/>
        </p:blipFill>
        <p:spPr>
          <a:xfrm>
            <a:off x="650271" y="1499219"/>
            <a:ext cx="5928851" cy="283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858" y="1126409"/>
            <a:ext cx="6837007" cy="5939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5"/>
          <p:cNvCxnSpPr/>
          <p:nvPr/>
        </p:nvCxnSpPr>
        <p:spPr>
          <a:xfrm>
            <a:off x="7487278" y="1532524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5"/>
          <p:cNvSpPr txBox="1"/>
          <p:nvPr>
            <p:ph idx="1" type="body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2" type="body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1.2 Стандартный с подзаголовком">
  <p:cSld name="Слайд №1.2 Стандартный с подзаголовком">
    <p:bg>
      <p:bgPr>
        <a:solidFill>
          <a:srgbClr val="F5F6F6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6"/>
          <p:cNvPicPr preferRelativeResize="0"/>
          <p:nvPr/>
        </p:nvPicPr>
        <p:blipFill rotWithShape="1">
          <a:blip r:embed="rId2">
            <a:alphaModFix/>
          </a:blip>
          <a:srcRect b="19954" l="0" r="0" t="14761"/>
          <a:stretch/>
        </p:blipFill>
        <p:spPr>
          <a:xfrm>
            <a:off x="0" y="0"/>
            <a:ext cx="673768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/>
          <p:nvPr>
            <p:ph idx="1" type="body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2" type="body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69" name="Google Shape;69;p6"/>
          <p:cNvPicPr preferRelativeResize="0"/>
          <p:nvPr/>
        </p:nvPicPr>
        <p:blipFill rotWithShape="1">
          <a:blip r:embed="rId3">
            <a:alphaModFix/>
          </a:blip>
          <a:srcRect b="34187" l="67073" r="26243" t="10701"/>
          <a:stretch/>
        </p:blipFill>
        <p:spPr>
          <a:xfrm rot="-5400000">
            <a:off x="8770924" y="-2674922"/>
            <a:ext cx="746154" cy="609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№2.2 Разворот слева">
  <p:cSld name="Слайд №2.2 Разворот слева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5435600" y="3413712"/>
            <a:ext cx="6756400" cy="3442614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7"/>
          <p:cNvSpPr txBox="1"/>
          <p:nvPr>
            <p:ph idx="1" type="body"/>
          </p:nvPr>
        </p:nvSpPr>
        <p:spPr>
          <a:xfrm>
            <a:off x="982570" y="2941866"/>
            <a:ext cx="3709352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74" name="Google Shape;74;p7"/>
          <p:cNvCxnSpPr/>
          <p:nvPr/>
        </p:nvCxnSpPr>
        <p:spPr>
          <a:xfrm>
            <a:off x="982569" y="247798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75" name="Google Shape;75;p7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-181526" y="1866635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7"/>
          <p:cNvSpPr txBox="1"/>
          <p:nvPr>
            <p:ph idx="2" type="body"/>
          </p:nvPr>
        </p:nvSpPr>
        <p:spPr>
          <a:xfrm>
            <a:off x="6271264" y="462980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7" name="Google Shape;77;p7"/>
          <p:cNvSpPr txBox="1"/>
          <p:nvPr>
            <p:ph idx="3" type="body"/>
          </p:nvPr>
        </p:nvSpPr>
        <p:spPr>
          <a:xfrm>
            <a:off x="6271264" y="3875019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№2.2 Разворот слева">
  <p:cSld name="1_Слайд №2.2 Разворот слева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/>
          <p:nvPr/>
        </p:nvSpPr>
        <p:spPr>
          <a:xfrm>
            <a:off x="6638636" y="2062789"/>
            <a:ext cx="5553364" cy="3780000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" name="Google Shape;81;p8"/>
          <p:cNvSpPr txBox="1"/>
          <p:nvPr>
            <p:ph idx="1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82" name="Google Shape;82;p8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83" name="Google Shape;83;p8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11570206" y="3913912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2.2 Разворот слева">
  <p:cSld name="2_Слайд №2.2 Разворот слева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/>
          <p:nvPr>
            <p:ph idx="1" type="body"/>
          </p:nvPr>
        </p:nvSpPr>
        <p:spPr>
          <a:xfrm>
            <a:off x="982568" y="1978550"/>
            <a:ext cx="9726296" cy="374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2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88" name="Google Shape;88;p9"/>
          <p:cNvCxnSpPr/>
          <p:nvPr/>
        </p:nvCxnSpPr>
        <p:spPr>
          <a:xfrm>
            <a:off x="982569" y="324740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Рисунок 720" id="89" name="Google Shape;89;p9"/>
          <p:cNvPicPr preferRelativeResize="0"/>
          <p:nvPr/>
        </p:nvPicPr>
        <p:blipFill rotWithShape="1">
          <a:blip r:embed="rId2">
            <a:alphaModFix/>
          </a:blip>
          <a:srcRect b="65080" l="54788" r="38529" t="2981"/>
          <a:stretch/>
        </p:blipFill>
        <p:spPr>
          <a:xfrm>
            <a:off x="-181461" y="1612532"/>
            <a:ext cx="621794" cy="294408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№1.1 Стандартный">
  <p:cSld name="2_Слайд №1.1 Стандартный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/>
          <p:nvPr/>
        </p:nvSpPr>
        <p:spPr>
          <a:xfrm>
            <a:off x="6428933" y="0"/>
            <a:ext cx="5763067" cy="68563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3" name="Google Shape;93;p10"/>
          <p:cNvCxnSpPr/>
          <p:nvPr/>
        </p:nvCxnSpPr>
        <p:spPr>
          <a:xfrm>
            <a:off x="982569" y="2687597"/>
            <a:ext cx="1080000" cy="0"/>
          </a:xfrm>
          <a:prstGeom prst="straightConnector1">
            <a:avLst/>
          </a:prstGeom>
          <a:noFill/>
          <a:ln cap="flat" cmpd="sng" w="76200">
            <a:solidFill>
              <a:srgbClr val="FB2A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0"/>
          <p:cNvSpPr txBox="1"/>
          <p:nvPr>
            <p:ph idx="1" type="body"/>
          </p:nvPr>
        </p:nvSpPr>
        <p:spPr>
          <a:xfrm>
            <a:off x="982569" y="3151476"/>
            <a:ext cx="4150540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Рисунок 720" id="95" name="Google Shape;95;p10"/>
          <p:cNvPicPr preferRelativeResize="0"/>
          <p:nvPr/>
        </p:nvPicPr>
        <p:blipFill rotWithShape="1">
          <a:blip r:embed="rId2">
            <a:alphaModFix/>
          </a:blip>
          <a:srcRect b="73299" l="54787" r="34192" t="15578"/>
          <a:stretch/>
        </p:blipFill>
        <p:spPr>
          <a:xfrm rot="5400000">
            <a:off x="0" y="0"/>
            <a:ext cx="872836" cy="87283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0"/>
          <p:cNvSpPr txBox="1"/>
          <p:nvPr>
            <p:ph idx="2" type="body"/>
          </p:nvPr>
        </p:nvSpPr>
        <p:spPr>
          <a:xfrm>
            <a:off x="7052579" y="1967597"/>
            <a:ext cx="1721566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7" name="Google Shape;97;p10"/>
          <p:cNvSpPr txBox="1"/>
          <p:nvPr>
            <p:ph idx="3" type="body"/>
          </p:nvPr>
        </p:nvSpPr>
        <p:spPr>
          <a:xfrm>
            <a:off x="7086072" y="2944594"/>
            <a:ext cx="4439940" cy="542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8" name="Google Shape;98;p10"/>
          <p:cNvSpPr txBox="1"/>
          <p:nvPr/>
        </p:nvSpPr>
        <p:spPr>
          <a:xfrm>
            <a:off x="7052578" y="1201712"/>
            <a:ext cx="1382355" cy="1263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65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0"/>
          <p:cNvSpPr txBox="1"/>
          <p:nvPr>
            <p:ph idx="4" type="body"/>
          </p:nvPr>
        </p:nvSpPr>
        <p:spPr>
          <a:xfrm>
            <a:off x="9059449" y="1967597"/>
            <a:ext cx="2466563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0" name="Google Shape;100;p10"/>
          <p:cNvSpPr txBox="1"/>
          <p:nvPr/>
        </p:nvSpPr>
        <p:spPr>
          <a:xfrm>
            <a:off x="9039462" y="1201712"/>
            <a:ext cx="2615636" cy="1263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09.11.20</a:t>
            </a:r>
            <a:endParaRPr b="1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0"/>
          <p:cNvSpPr txBox="1"/>
          <p:nvPr>
            <p:ph idx="5" type="body"/>
          </p:nvPr>
        </p:nvSpPr>
        <p:spPr>
          <a:xfrm>
            <a:off x="7052578" y="3704253"/>
            <a:ext cx="4602519" cy="1900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2" name="Google Shape;102;p10"/>
          <p:cNvSpPr/>
          <p:nvPr/>
        </p:nvSpPr>
        <p:spPr>
          <a:xfrm>
            <a:off x="982568" y="4884407"/>
            <a:ext cx="4150539" cy="468000"/>
          </a:xfrm>
          <a:prstGeom prst="snip2SameRect">
            <a:avLst>
              <a:gd fmla="val 18846" name="adj1"/>
              <a:gd fmla="val 1994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332"/>
              </a:buClr>
              <a:buSzPts val="1800"/>
              <a:buFont typeface="Proxima Nova"/>
              <a:buNone/>
            </a:pPr>
            <a:r>
              <a:t/>
            </a:r>
            <a:endParaRPr b="1" i="0" sz="1800" u="none" cap="none" strike="noStrike">
              <a:solidFill>
                <a:srgbClr val="3233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10"/>
          <p:cNvSpPr txBox="1"/>
          <p:nvPr>
            <p:ph idx="6" type="body"/>
          </p:nvPr>
        </p:nvSpPr>
        <p:spPr>
          <a:xfrm>
            <a:off x="982569" y="4902407"/>
            <a:ext cx="415054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33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233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5F6F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mailru-android-edu/hse-android-samples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ithub.com/mailru-android-edu/hse-android-samples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 txBox="1"/>
          <p:nvPr>
            <p:ph idx="1" type="body"/>
          </p:nvPr>
        </p:nvSpPr>
        <p:spPr>
          <a:xfrm>
            <a:off x="1651826" y="5243565"/>
            <a:ext cx="5799600" cy="33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/>
              <a:t>Клещин Никита</a:t>
            </a:r>
            <a:endParaRPr/>
          </a:p>
        </p:txBody>
      </p:sp>
      <p:sp>
        <p:nvSpPr>
          <p:cNvPr id="262" name="Google Shape;262;p20"/>
          <p:cNvSpPr txBox="1"/>
          <p:nvPr>
            <p:ph idx="2" type="body"/>
          </p:nvPr>
        </p:nvSpPr>
        <p:spPr>
          <a:xfrm>
            <a:off x="1651825" y="3366225"/>
            <a:ext cx="6449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</a:pPr>
            <a:r>
              <a:rPr lang="ru-RU"/>
              <a:t>Фрагменты, Состояния и Жизненный цикл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/>
          <p:nvPr>
            <p:ph idx="1" type="body"/>
          </p:nvPr>
        </p:nvSpPr>
        <p:spPr>
          <a:xfrm>
            <a:off x="982575" y="1978550"/>
            <a:ext cx="4641600" cy="6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верстке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добавить фрагмент</a:t>
            </a:r>
            <a:endParaRPr/>
          </a:p>
        </p:txBody>
      </p:sp>
      <p:sp>
        <p:nvSpPr>
          <p:cNvPr id="322" name="Google Shape;322;p2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23" name="Google Shape;323;p29"/>
          <p:cNvSpPr txBox="1"/>
          <p:nvPr>
            <p:ph idx="1" type="body"/>
          </p:nvPr>
        </p:nvSpPr>
        <p:spPr>
          <a:xfrm>
            <a:off x="6410325" y="1978550"/>
            <a:ext cx="5231400" cy="6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коде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9"/>
          <p:cNvSpPr txBox="1"/>
          <p:nvPr/>
        </p:nvSpPr>
        <p:spPr>
          <a:xfrm>
            <a:off x="6929850" y="4141825"/>
            <a:ext cx="48201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supportFragmentManager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.beginTransaction()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.add(</a:t>
            </a:r>
            <a:r>
              <a:rPr lang="ru-RU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.id.list, DroidListFragment(), </a:t>
            </a:r>
            <a:r>
              <a:rPr lang="ru-RU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TAG_LIST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.commit()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6929850" y="2764650"/>
            <a:ext cx="5105100" cy="10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getSupportFragmentManager()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.beginTransaction()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.add(</a:t>
            </a:r>
            <a:r>
              <a:rPr lang="ru-RU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.id.list,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DroidListFragment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(), </a:t>
            </a:r>
            <a:r>
              <a:rPr lang="ru-RU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TAG_LIST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.commit();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6" name="Google Shape;326;p29"/>
          <p:cNvSpPr txBox="1"/>
          <p:nvPr/>
        </p:nvSpPr>
        <p:spPr>
          <a:xfrm>
            <a:off x="813025" y="2800425"/>
            <a:ext cx="4686000" cy="20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fragment</a:t>
            </a:r>
            <a:endParaRPr sz="11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ru.hse.lection03.DroidListFragment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android:id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@+id/list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android:tag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TAG_LIST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android:layout_weight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android:layout_width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0dp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android:layout_height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match_parent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27" name="Google Shape;3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554" y="2764638"/>
            <a:ext cx="903300" cy="9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7500" y="4272774"/>
            <a:ext cx="641400" cy="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"/>
          <p:cNvSpPr txBox="1"/>
          <p:nvPr>
            <p:ph idx="1" type="body"/>
          </p:nvPr>
        </p:nvSpPr>
        <p:spPr>
          <a:xfrm>
            <a:off x="982576" y="1978550"/>
            <a:ext cx="29874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Граф навигаций и свойств описывается в </a:t>
            </a:r>
            <a:r>
              <a:rPr b="1" lang="ru-RU"/>
              <a:t>xml</a:t>
            </a:r>
            <a:r>
              <a:rPr lang="ru-RU"/>
              <a:t>.</a:t>
            </a:r>
            <a:br>
              <a:rPr lang="ru-RU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коде надо будет дергать </a:t>
            </a:r>
            <a:r>
              <a:rPr b="1" lang="ru-RU"/>
              <a:t>navigateTo </a:t>
            </a:r>
            <a:r>
              <a:rPr lang="ru-RU"/>
              <a:t>у контроллера.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Но бывает что стреляет:(</a:t>
            </a:r>
            <a:endParaRPr/>
          </a:p>
        </p:txBody>
      </p:sp>
      <p:sp>
        <p:nvSpPr>
          <p:cNvPr id="334" name="Google Shape;334;p3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Jetpack Navigation</a:t>
            </a:r>
            <a:endParaRPr/>
          </a:p>
        </p:txBody>
      </p:sp>
      <p:sp>
        <p:nvSpPr>
          <p:cNvPr id="335" name="Google Shape;335;p3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36" name="Google Shape;3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524" y="1773575"/>
            <a:ext cx="7346824" cy="408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/>
          <p:nvPr>
            <p:ph idx="1" type="body"/>
          </p:nvPr>
        </p:nvSpPr>
        <p:spPr>
          <a:xfrm>
            <a:off x="982575" y="1978550"/>
            <a:ext cx="107574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FragmentManager</a:t>
            </a:r>
            <a:r>
              <a:rPr lang="ru-RU"/>
              <a:t> - главный компонент для управления фрагментами. </a:t>
            </a:r>
            <a:r>
              <a:rPr b="1" lang="ru-RU"/>
              <a:t>FragmentTransaction </a:t>
            </a:r>
            <a:r>
              <a:rPr lang="ru-RU"/>
              <a:t>- транзакция, для внесения изменения стэка фрагментов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Транзакция</a:t>
            </a:r>
            <a:endParaRPr/>
          </a:p>
        </p:txBody>
      </p:sp>
      <p:sp>
        <p:nvSpPr>
          <p:cNvPr id="343" name="Google Shape;343;p3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44" name="Google Shape;344;p31"/>
          <p:cNvSpPr txBox="1"/>
          <p:nvPr/>
        </p:nvSpPr>
        <p:spPr>
          <a:xfrm>
            <a:off x="1781925" y="2882825"/>
            <a:ext cx="8127600" cy="3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.beginTransaction()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Создать транзакцию</a:t>
            </a:r>
            <a:endParaRPr sz="15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.add()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добавить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.remove()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удалить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.replace()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заменить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.setTransition()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анимация переходов (из имеющихся)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.setCustomAnimations()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анимация перехода (своя)</a:t>
            </a:r>
            <a:endParaRPr sz="15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.setSharedElement()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для анимации “перемещения” View</a:t>
            </a:r>
            <a:endParaRPr sz="15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.addToBackStack()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добавить запись в стэк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.commitAllowingStateLoss() </a:t>
            </a:r>
            <a:r>
              <a:rPr lang="ru-RU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commit(), закончить транзакцию</a:t>
            </a:r>
            <a:endParaRPr sz="15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 txBox="1"/>
          <p:nvPr>
            <p:ph idx="1" type="body"/>
          </p:nvPr>
        </p:nvSpPr>
        <p:spPr>
          <a:xfrm>
            <a:off x="982575" y="1612425"/>
            <a:ext cx="10077900" cy="434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FragmentManager </a:t>
            </a:r>
            <a:r>
              <a:rPr lang="ru-RU">
                <a:solidFill>
                  <a:schemeClr val="dk1"/>
                </a:solidFill>
              </a:rPr>
              <a:t>принадлежит </a:t>
            </a:r>
            <a:r>
              <a:rPr b="1" lang="ru-RU">
                <a:solidFill>
                  <a:schemeClr val="dk1"/>
                </a:solidFill>
              </a:rPr>
              <a:t>Activity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FragmentManager </a:t>
            </a:r>
            <a:r>
              <a:rPr lang="ru-RU"/>
              <a:t>контролит стэк фрагментов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Можно посмотреть элементы стэка: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getFragments()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/>
              <a:t>findFragmentByTag()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ru-RU" sz="2000">
                <a:solidFill>
                  <a:schemeClr val="dk1"/>
                </a:solidFill>
              </a:rPr>
              <a:t>findFragmentById()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Работа с записями: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ru-RU" sz="2000">
                <a:solidFill>
                  <a:schemeClr val="dk1"/>
                </a:solidFill>
              </a:rPr>
              <a:t>addOnBackStackChangedListener()</a:t>
            </a:r>
            <a:r>
              <a:rPr lang="ru-RU" sz="2000">
                <a:solidFill>
                  <a:schemeClr val="dk1"/>
                </a:solidFill>
              </a:rPr>
              <a:t> - подписаться на изменения стэка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ru-RU" sz="2000">
                <a:solidFill>
                  <a:schemeClr val="dk1"/>
                </a:solidFill>
              </a:rPr>
              <a:t>getBackStackEntryCount()</a:t>
            </a:r>
            <a:r>
              <a:rPr lang="ru-RU" sz="2000">
                <a:solidFill>
                  <a:schemeClr val="dk1"/>
                </a:solidFill>
              </a:rPr>
              <a:t> - количество записей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ru-RU" sz="2000">
                <a:solidFill>
                  <a:schemeClr val="dk1"/>
                </a:solidFill>
              </a:rPr>
              <a:t>getBackStackEntryAt(index)</a:t>
            </a:r>
            <a:r>
              <a:rPr lang="ru-RU" sz="2000">
                <a:solidFill>
                  <a:schemeClr val="dk1"/>
                </a:solidFill>
              </a:rPr>
              <a:t> - взять запись по индексу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ru-RU" sz="2000">
                <a:solidFill>
                  <a:schemeClr val="dk1"/>
                </a:solidFill>
              </a:rPr>
              <a:t>popBackStack()</a:t>
            </a:r>
            <a:r>
              <a:rPr lang="ru-RU" sz="2000">
                <a:solidFill>
                  <a:schemeClr val="dk1"/>
                </a:solidFill>
              </a:rPr>
              <a:t> - убрать верхний элемент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50" name="Google Shape;350;p3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Стэк </a:t>
            </a:r>
            <a:endParaRPr/>
          </a:p>
        </p:txBody>
      </p:sp>
      <p:sp>
        <p:nvSpPr>
          <p:cNvPr id="351" name="Google Shape;351;p3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3"/>
          <p:cNvSpPr txBox="1"/>
          <p:nvPr>
            <p:ph idx="1" type="body"/>
          </p:nvPr>
        </p:nvSpPr>
        <p:spPr>
          <a:xfrm>
            <a:off x="982575" y="1612425"/>
            <a:ext cx="9726300" cy="445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Основные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Fragment </a:t>
            </a:r>
            <a:r>
              <a:rPr lang="ru-RU"/>
              <a:t>- самый обычный вариант. Все что описано применимо к нему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DialogFragment </a:t>
            </a:r>
            <a:r>
              <a:rPr lang="ru-RU"/>
              <a:t>- для отображения диалогов (через метод </a:t>
            </a:r>
            <a:r>
              <a:rPr b="1" lang="ru-RU"/>
              <a:t>show</a:t>
            </a:r>
            <a:r>
              <a:rPr lang="ru-RU"/>
              <a:t>). Но так же умеет все то, что и </a:t>
            </a:r>
            <a:r>
              <a:rPr b="1" lang="ru-RU"/>
              <a:t>Fragment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Специализированные (не видел чтобы использовали их)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ListFragment </a:t>
            </a:r>
            <a:r>
              <a:rPr lang="ru-RU"/>
              <a:t>- заточен под </a:t>
            </a:r>
            <a:r>
              <a:rPr b="1" lang="ru-RU"/>
              <a:t>ListView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PreferenceFragment </a:t>
            </a:r>
            <a:r>
              <a:rPr lang="ru-RU"/>
              <a:t>- </a:t>
            </a:r>
            <a:r>
              <a:rPr lang="ru-RU">
                <a:solidFill>
                  <a:schemeClr val="dk1"/>
                </a:solidFill>
              </a:rPr>
              <a:t>заточен под </a:t>
            </a:r>
            <a:r>
              <a:rPr b="1" lang="ru-RU">
                <a:solidFill>
                  <a:schemeClr val="dk1"/>
                </a:solidFill>
              </a:rPr>
              <a:t>&lt;PreferenceScreen&gt;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Еще был такой </a:t>
            </a:r>
            <a:r>
              <a:rPr b="1" lang="ru-RU">
                <a:solidFill>
                  <a:schemeClr val="dk1"/>
                </a:solidFill>
              </a:rPr>
              <a:t>WebViewFragment</a:t>
            </a:r>
            <a:r>
              <a:rPr lang="ru-RU">
                <a:solidFill>
                  <a:schemeClr val="dk1"/>
                </a:solidFill>
              </a:rPr>
              <a:t> - работал с </a:t>
            </a:r>
            <a:r>
              <a:rPr b="1" lang="ru-RU">
                <a:solidFill>
                  <a:schemeClr val="dk1"/>
                </a:solidFill>
              </a:rPr>
              <a:t>WebView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</a:rPr>
              <a:t>*Для работы с </a:t>
            </a:r>
            <a:r>
              <a:rPr b="1" lang="ru-RU" sz="1700">
                <a:solidFill>
                  <a:schemeClr val="dk1"/>
                </a:solidFill>
              </a:rPr>
              <a:t>FragmentManager </a:t>
            </a:r>
            <a:r>
              <a:rPr lang="ru-RU" sz="1700">
                <a:solidFill>
                  <a:schemeClr val="dk1"/>
                </a:solidFill>
              </a:rPr>
              <a:t>нужен </a:t>
            </a:r>
            <a:r>
              <a:rPr b="1" lang="ru-RU" sz="1700">
                <a:solidFill>
                  <a:schemeClr val="dk1"/>
                </a:solidFill>
              </a:rPr>
              <a:t>FragmentActivity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57" name="Google Shape;357;p3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Сами фрагменты</a:t>
            </a:r>
            <a:endParaRPr/>
          </a:p>
        </p:txBody>
      </p:sp>
      <p:sp>
        <p:nvSpPr>
          <p:cNvPr id="358" name="Google Shape;358;p3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4"/>
          <p:cNvSpPr txBox="1"/>
          <p:nvPr>
            <p:ph idx="1" type="body"/>
          </p:nvPr>
        </p:nvSpPr>
        <p:spPr>
          <a:xfrm>
            <a:off x="982575" y="1612425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Информацию для инициализации в фрагмент можно передать при помощи метода </a:t>
            </a:r>
            <a:r>
              <a:rPr b="1" lang="ru-RU"/>
              <a:t>setArguments(Bundle)</a:t>
            </a:r>
            <a:endParaRPr b="1"/>
          </a:p>
        </p:txBody>
      </p:sp>
      <p:sp>
        <p:nvSpPr>
          <p:cNvPr id="364" name="Google Shape;364;p3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Как создать фрагмент</a:t>
            </a:r>
            <a:endParaRPr/>
          </a:p>
        </p:txBody>
      </p:sp>
      <p:sp>
        <p:nvSpPr>
          <p:cNvPr id="365" name="Google Shape;365;p3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6" name="Google Shape;366;p34"/>
          <p:cNvSpPr txBox="1"/>
          <p:nvPr/>
        </p:nvSpPr>
        <p:spPr>
          <a:xfrm>
            <a:off x="690150" y="4027975"/>
            <a:ext cx="61302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DroidDetailsFragment newInstance(Droid droid) {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final Bundle extras =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Bundle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extras.putSerializable(</a:t>
            </a:r>
            <a:r>
              <a:rPr lang="ru-RU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EXTRAS_DROID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droid);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final DroidDetailsFragment fragment =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DroidDetailsFragment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fragment.setArguments(extras);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fragment;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7" name="Google Shape;367;p34"/>
          <p:cNvSpPr txBox="1"/>
          <p:nvPr/>
        </p:nvSpPr>
        <p:spPr>
          <a:xfrm>
            <a:off x="6820350" y="2367750"/>
            <a:ext cx="5669400" cy="21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fun newInstance(droid: Droid): DroidDetailsFragment {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val extras = Bundle().apply {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putSerializable(</a:t>
            </a:r>
            <a:r>
              <a:rPr lang="ru-RU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EXTRAS_DROID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droid)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val fragment = DroidDetailsFragment().apply {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arguments = extras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fragment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68" name="Google Shape;3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054" y="3124688"/>
            <a:ext cx="903300" cy="9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1450" y="4291649"/>
            <a:ext cx="641400" cy="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371" y="1397144"/>
            <a:ext cx="4895850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5"/>
          <p:cNvSpPr txBox="1"/>
          <p:nvPr>
            <p:ph idx="1" type="body"/>
          </p:nvPr>
        </p:nvSpPr>
        <p:spPr>
          <a:xfrm>
            <a:off x="982575" y="1745975"/>
            <a:ext cx="6680100" cy="420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onAttach()</a:t>
            </a:r>
            <a:r>
              <a:rPr lang="ru-RU"/>
              <a:t> - присоединен к </a:t>
            </a:r>
            <a:r>
              <a:rPr b="1" lang="ru-RU"/>
              <a:t>Activity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onCreate()</a:t>
            </a:r>
            <a:r>
              <a:rPr lang="ru-RU"/>
              <a:t> - инициализация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onCreateView()</a:t>
            </a:r>
            <a:r>
              <a:rPr lang="ru-RU"/>
              <a:t> - инициализации </a:t>
            </a:r>
            <a:r>
              <a:rPr b="1" lang="ru-RU"/>
              <a:t>View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onViewCreated() </a:t>
            </a:r>
            <a:r>
              <a:rPr lang="ru-RU"/>
              <a:t>- когда </a:t>
            </a:r>
            <a:r>
              <a:rPr b="1" lang="ru-RU"/>
              <a:t>View </a:t>
            </a:r>
            <a:r>
              <a:rPr lang="ru-RU"/>
              <a:t>инициализировано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onActivityCreated()</a:t>
            </a:r>
            <a:r>
              <a:rPr lang="ru-RU"/>
              <a:t> - у </a:t>
            </a:r>
            <a:r>
              <a:rPr b="1" lang="ru-RU"/>
              <a:t>Activity </a:t>
            </a:r>
            <a:r>
              <a:rPr lang="ru-RU"/>
              <a:t>отработал </a:t>
            </a:r>
            <a:r>
              <a:rPr b="1" lang="ru-RU"/>
              <a:t>onCreate()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onStart(), onResume(), onPause(), onStop(), onSaveInstanceState()</a:t>
            </a:r>
            <a:r>
              <a:rPr lang="ru-RU"/>
              <a:t> - то же что и у </a:t>
            </a:r>
            <a:r>
              <a:rPr b="1" lang="ru-RU"/>
              <a:t>Activity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onDestroyView()</a:t>
            </a:r>
            <a:r>
              <a:rPr lang="ru-RU"/>
              <a:t> - очистить ссылки на </a:t>
            </a:r>
            <a:r>
              <a:rPr b="1" lang="ru-RU"/>
              <a:t>View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onDestroy()</a:t>
            </a:r>
            <a:r>
              <a:rPr lang="ru-RU"/>
              <a:t> - Уничтожить все и очиститься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onDetach() </a:t>
            </a:r>
            <a:r>
              <a:rPr lang="ru-RU"/>
              <a:t>- отсоединился от </a:t>
            </a:r>
            <a:r>
              <a:rPr b="1" lang="ru-RU"/>
              <a:t>Activity</a:t>
            </a:r>
            <a:endParaRPr b="1"/>
          </a:p>
        </p:txBody>
      </p:sp>
      <p:sp>
        <p:nvSpPr>
          <p:cNvPr id="376" name="Google Shape;376;p3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 снова жизненный цикл</a:t>
            </a:r>
            <a:endParaRPr/>
          </a:p>
        </p:txBody>
      </p:sp>
      <p:sp>
        <p:nvSpPr>
          <p:cNvPr id="377" name="Google Shape;377;p3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026" y="406151"/>
            <a:ext cx="6607300" cy="604567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6"/>
          <p:cNvSpPr txBox="1"/>
          <p:nvPr>
            <p:ph idx="1" type="body"/>
          </p:nvPr>
        </p:nvSpPr>
        <p:spPr>
          <a:xfrm>
            <a:off x="982576" y="1612425"/>
            <a:ext cx="45522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Из фрагмента можно получить </a:t>
            </a:r>
            <a:r>
              <a:rPr b="1" lang="ru-RU"/>
              <a:t>Activity</a:t>
            </a:r>
            <a:r>
              <a:rPr lang="ru-RU"/>
              <a:t>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getActivity()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requireActivity()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фрагмент вложенный, то и на родительский фрагмент: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getParentFragment</a:t>
            </a:r>
            <a:r>
              <a:rPr b="1" lang="ru-RU">
                <a:solidFill>
                  <a:schemeClr val="dk1"/>
                </a:solidFill>
              </a:rPr>
              <a:t>()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requireParentFragment()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84" name="Google Shape;384;p3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Связь с Activity</a:t>
            </a:r>
            <a:endParaRPr/>
          </a:p>
        </p:txBody>
      </p:sp>
      <p:sp>
        <p:nvSpPr>
          <p:cNvPr id="385" name="Google Shape;385;p3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"/>
          <p:cNvSpPr txBox="1"/>
          <p:nvPr>
            <p:ph idx="1" type="body"/>
          </p:nvPr>
        </p:nvSpPr>
        <p:spPr>
          <a:xfrm>
            <a:off x="1652425" y="5189930"/>
            <a:ext cx="5799600" cy="50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Чтобы ни случилось, не теряемся</a:t>
            </a:r>
            <a:endParaRPr/>
          </a:p>
        </p:txBody>
      </p:sp>
      <p:sp>
        <p:nvSpPr>
          <p:cNvPr id="391" name="Google Shape;391;p37"/>
          <p:cNvSpPr txBox="1"/>
          <p:nvPr>
            <p:ph idx="2" type="body"/>
          </p:nvPr>
        </p:nvSpPr>
        <p:spPr>
          <a:xfrm>
            <a:off x="1651826" y="3366229"/>
            <a:ext cx="5800800" cy="163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Состояния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idx="1" type="body"/>
          </p:nvPr>
        </p:nvSpPr>
        <p:spPr>
          <a:xfrm>
            <a:off x="982575" y="1746350"/>
            <a:ext cx="4843800" cy="397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Система предоставляет базовый механизм сохранения состояния только для </a:t>
            </a:r>
            <a:r>
              <a:rPr b="1" lang="ru-RU"/>
              <a:t>View </a:t>
            </a:r>
            <a:r>
              <a:rPr lang="ru-RU"/>
              <a:t>(при условии что у них есть </a:t>
            </a:r>
            <a:r>
              <a:rPr b="1" lang="ru-RU"/>
              <a:t>id</a:t>
            </a:r>
            <a:r>
              <a:rPr lang="ru-RU"/>
              <a:t>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данные лежат только в памяти, то со смертью процесса - они будут потеряны.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данные лежат только в Activity или Fragment, то с их уничтожением они тоже пропадают (они могут быть уничтожены без </a:t>
            </a:r>
            <a:r>
              <a:rPr b="1" lang="ru-RU"/>
              <a:t>onDestroy</a:t>
            </a:r>
            <a:r>
              <a:rPr lang="ru-RU"/>
              <a:t>)</a:t>
            </a:r>
            <a:endParaRPr/>
          </a:p>
        </p:txBody>
      </p:sp>
      <p:sp>
        <p:nvSpPr>
          <p:cNvPr id="397" name="Google Shape;397;p3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А в чем проблема?</a:t>
            </a:r>
            <a:endParaRPr/>
          </a:p>
        </p:txBody>
      </p:sp>
      <p:sp>
        <p:nvSpPr>
          <p:cNvPr id="398" name="Google Shape;398;p3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99" name="Google Shape;3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625" y="1050675"/>
            <a:ext cx="5289899" cy="521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Домашнее задание!</a:t>
            </a:r>
            <a:endParaRPr/>
          </a:p>
        </p:txBody>
      </p:sp>
      <p:sp>
        <p:nvSpPr>
          <p:cNvPr id="268" name="Google Shape;268;p2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Варианты состояний</a:t>
            </a:r>
            <a:endParaRPr/>
          </a:p>
        </p:txBody>
      </p:sp>
      <p:sp>
        <p:nvSpPr>
          <p:cNvPr id="405" name="Google Shape;405;p3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06" name="Google Shape;4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275" y="1726925"/>
            <a:ext cx="8353425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0"/>
          <p:cNvSpPr txBox="1"/>
          <p:nvPr>
            <p:ph idx="1" type="body"/>
          </p:nvPr>
        </p:nvSpPr>
        <p:spPr>
          <a:xfrm>
            <a:off x="982575" y="1612425"/>
            <a:ext cx="48471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 подачи гугл, в Android пришел удобный </a:t>
            </a:r>
            <a:r>
              <a:rPr b="1" lang="ru-RU"/>
              <a:t>MVVM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Это не</a:t>
            </a:r>
            <a:r>
              <a:rPr lang="ru-RU"/>
              <a:t> часть </a:t>
            </a:r>
            <a:r>
              <a:rPr b="1" lang="ru-RU"/>
              <a:t>Android</a:t>
            </a:r>
            <a:r>
              <a:rPr lang="ru-RU"/>
              <a:t>, это отдельная библиотека из </a:t>
            </a:r>
            <a:r>
              <a:rPr b="1" lang="ru-RU"/>
              <a:t>Jetpack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используете фрагменты в рамках одной </a:t>
            </a:r>
            <a:r>
              <a:rPr b="1" lang="ru-RU"/>
              <a:t>Activity</a:t>
            </a:r>
            <a:r>
              <a:rPr lang="ru-RU"/>
              <a:t>, то эта </a:t>
            </a:r>
            <a:r>
              <a:rPr b="1" lang="ru-RU"/>
              <a:t>ViewModel </a:t>
            </a:r>
            <a:r>
              <a:rPr lang="ru-RU"/>
              <a:t>может быть “пошарена” между ними.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Главное, не делайте в ней ссылки на </a:t>
            </a:r>
            <a:r>
              <a:rPr b="1" lang="ru-RU"/>
              <a:t>View</a:t>
            </a:r>
            <a:r>
              <a:rPr lang="ru-RU"/>
              <a:t>:)</a:t>
            </a:r>
            <a:endParaRPr b="1"/>
          </a:p>
        </p:txBody>
      </p:sp>
      <p:sp>
        <p:nvSpPr>
          <p:cNvPr id="412" name="Google Shape;412;p4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ViewModel </a:t>
            </a:r>
            <a:endParaRPr/>
          </a:p>
        </p:txBody>
      </p:sp>
      <p:sp>
        <p:nvSpPr>
          <p:cNvPr id="413" name="Google Shape;413;p4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14" name="Google Shape;4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375" y="629276"/>
            <a:ext cx="5566650" cy="57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ViewModel в коде</a:t>
            </a:r>
            <a:endParaRPr/>
          </a:p>
        </p:txBody>
      </p:sp>
      <p:sp>
        <p:nvSpPr>
          <p:cNvPr id="420" name="Google Shape;420;p4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21" name="Google Shape;421;p41"/>
          <p:cNvSpPr txBox="1"/>
          <p:nvPr/>
        </p:nvSpPr>
        <p:spPr>
          <a:xfrm>
            <a:off x="6571875" y="825750"/>
            <a:ext cx="5455200" cy="3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2" name="Google Shape;422;p41"/>
          <p:cNvSpPr txBox="1"/>
          <p:nvPr/>
        </p:nvSpPr>
        <p:spPr>
          <a:xfrm>
            <a:off x="500725" y="3390875"/>
            <a:ext cx="6285900" cy="24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public class MyViewModel extends ViewModel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LiveData&lt;List&lt;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&gt;&gt; getUsers()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public class MyActivity extends AppCompatActivity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void onCreate(Bundle savedInstanceState)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MyViewModel model = new ViewModelProvider(this).get(MyViewModel.class);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model.getUsers().observe(this, users -&gt;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// update UI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});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3" name="Google Shape;423;p41"/>
          <p:cNvSpPr txBox="1"/>
          <p:nvPr/>
        </p:nvSpPr>
        <p:spPr>
          <a:xfrm>
            <a:off x="5642400" y="560350"/>
            <a:ext cx="6285900" cy="3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class MyViewModel: ViewModel()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fun getUsers(): LiveData&lt;List&lt;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&gt;&gt;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class MyActivity : AppCompatActivity()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override fun onCreate(savedInstanceState: Bundle?) {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val model: MyViewModel by viewModels()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model.getUsers().observe(this, Observer&lt;List&lt;</a:t>
            </a:r>
            <a:r>
              <a:rPr lang="ru-RU" sz="1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&gt;&gt; { users -&gt;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// update UI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})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4" name="Google Shape;4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854" y="2487588"/>
            <a:ext cx="903300" cy="9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4650" y="3587849"/>
            <a:ext cx="641400" cy="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2"/>
          <p:cNvSpPr txBox="1"/>
          <p:nvPr>
            <p:ph idx="1" type="body"/>
          </p:nvPr>
        </p:nvSpPr>
        <p:spPr>
          <a:xfrm>
            <a:off x="982575" y="1612425"/>
            <a:ext cx="5383800" cy="452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Есть и у </a:t>
            </a:r>
            <a:r>
              <a:rPr b="1" lang="ru-RU"/>
              <a:t>Activity </a:t>
            </a:r>
            <a:r>
              <a:rPr lang="ru-RU"/>
              <a:t>и у </a:t>
            </a:r>
            <a:r>
              <a:rPr b="1" lang="ru-RU"/>
              <a:t>Fragment</a:t>
            </a:r>
            <a:r>
              <a:rPr lang="ru-RU"/>
              <a:t>. Хранит состояние </a:t>
            </a:r>
            <a:r>
              <a:rPr b="1" lang="ru-RU"/>
              <a:t>View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У объекта </a:t>
            </a:r>
            <a:r>
              <a:rPr b="1" lang="ru-RU"/>
              <a:t>Bundle</a:t>
            </a:r>
            <a:r>
              <a:rPr lang="ru-RU"/>
              <a:t>, достаточно удобная спецификация.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Сериализуем, поэтому может пережить смерть приложения (если система его в фоне убила).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Сильные ограничения на хранение: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Непонятно от чего зависит максимальный объем </a:t>
            </a:r>
            <a:r>
              <a:rPr b="1" lang="ru-RU"/>
              <a:t>Bundle</a:t>
            </a:r>
            <a:r>
              <a:rPr lang="ru-RU"/>
              <a:t> (по опыту - от 500kb до 1Mb, но говорят разное)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Хранит только примитивные типы, </a:t>
            </a:r>
            <a:r>
              <a:rPr b="1" lang="ru-RU"/>
              <a:t>Serializable </a:t>
            </a:r>
            <a:r>
              <a:rPr lang="ru-RU"/>
              <a:t>и</a:t>
            </a:r>
            <a:r>
              <a:rPr lang="ru-RU"/>
              <a:t> </a:t>
            </a:r>
            <a:r>
              <a:rPr b="1" lang="ru-RU"/>
              <a:t>Parcelable</a:t>
            </a:r>
            <a:endParaRPr b="1"/>
          </a:p>
        </p:txBody>
      </p:sp>
      <p:sp>
        <p:nvSpPr>
          <p:cNvPr id="431" name="Google Shape;431;p42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onSaveInstanceState() -&gt; onRestoreInstanceState()</a:t>
            </a:r>
            <a:endParaRPr/>
          </a:p>
        </p:txBody>
      </p:sp>
      <p:sp>
        <p:nvSpPr>
          <p:cNvPr id="432" name="Google Shape;432;p4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33" name="Google Shape;4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571" y="1684344"/>
            <a:ext cx="446722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InstanceState</a:t>
            </a:r>
            <a:r>
              <a:rPr lang="ru-RU"/>
              <a:t> в коде</a:t>
            </a:r>
            <a:endParaRPr/>
          </a:p>
        </p:txBody>
      </p:sp>
      <p:sp>
        <p:nvSpPr>
          <p:cNvPr id="439" name="Google Shape;439;p4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40" name="Google Shape;440;p43"/>
          <p:cNvSpPr txBox="1"/>
          <p:nvPr/>
        </p:nvSpPr>
        <p:spPr>
          <a:xfrm>
            <a:off x="678575" y="2699375"/>
            <a:ext cx="58833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onSaveInstanceState(@NonNull Bundle outState) {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.onSaveInstanceState(outState);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outState.putString(</a:t>
            </a:r>
            <a:r>
              <a:rPr lang="ru-RU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KEY_DROID_ID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mDroidId);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outState.putFloat(</a:t>
            </a:r>
            <a:r>
              <a:rPr lang="ru-RU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KEY_OFFSET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mListOffset);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&lt;MethodWithState&gt;(@Nullable Bundle savedInstanceState) {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&lt;MethodWithState&gt;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(savedInstanceState);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(savedInstanceState !=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mDroidId = savedInstanceState.getString(</a:t>
            </a:r>
            <a:r>
              <a:rPr lang="ru-RU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KEY_DROID_ID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mListOffset = savedInstanceState.getFloat(</a:t>
            </a:r>
            <a:r>
              <a:rPr lang="ru-RU" sz="11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KEY_OFFSET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1" name="Google Shape;441;p43"/>
          <p:cNvSpPr txBox="1"/>
          <p:nvPr/>
        </p:nvSpPr>
        <p:spPr>
          <a:xfrm>
            <a:off x="6293625" y="541000"/>
            <a:ext cx="5589300" cy="28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override fun onSaveInstanceState(outState: Bundle) {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.onSaveInstanceState(outState)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outState.putString(</a:t>
            </a:r>
            <a:r>
              <a:rPr lang="ru-RU" sz="11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KEY_DROID_ID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droidId)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outState.putFloat(</a:t>
            </a:r>
            <a:r>
              <a:rPr lang="ru-RU" sz="11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KEY_OFFSET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listOffset)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override fun 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&lt;MethodWithState&gt;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(savedInstanceState: Bundle?) {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&lt;MethodWithState&gt;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(savedInstanceState)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(savedInstanceState != </a:t>
            </a:r>
            <a:r>
              <a:rPr lang="ru-RU" sz="11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droidId = savedInstanceState.getString(</a:t>
            </a:r>
            <a:r>
              <a:rPr lang="ru-RU" sz="11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KEY_DROID_ID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listOffset = savedInstanceState.getFloat(</a:t>
            </a:r>
            <a:r>
              <a:rPr lang="ru-RU" sz="11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KEY_OFFSET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42" name="Google Shape;4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704" y="1849738"/>
            <a:ext cx="903300" cy="9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5775" y="3202774"/>
            <a:ext cx="641400" cy="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4"/>
          <p:cNvSpPr txBox="1"/>
          <p:nvPr>
            <p:ph idx="1" type="body"/>
          </p:nvPr>
        </p:nvSpPr>
        <p:spPr>
          <a:xfrm>
            <a:off x="982575" y="1612425"/>
            <a:ext cx="5669700" cy="424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Хранить можно любой объем данных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Следует учитывать - время доступа к данным, и возможные проблемы (сеть).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Реализация - разработчик сам решает как это работает, и при помощи каких библиотек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Много готовых фреймворков: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SharedPreferences </a:t>
            </a:r>
            <a:r>
              <a:rPr lang="ru-RU"/>
              <a:t>- “настройки”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Jetpack Room</a:t>
            </a:r>
            <a:r>
              <a:rPr lang="ru-RU"/>
              <a:t> - Обертка над SQLite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Retrofit </a:t>
            </a:r>
            <a:r>
              <a:rPr lang="ru-RU"/>
              <a:t>- для походов в сеть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… и т.д.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700"/>
              <a:t>*Но не надо использовать для состояний </a:t>
            </a:r>
            <a:r>
              <a:rPr b="1" lang="ru-RU" sz="1700"/>
              <a:t>View</a:t>
            </a:r>
            <a:endParaRPr b="1" sz="1700"/>
          </a:p>
        </p:txBody>
      </p:sp>
      <p:sp>
        <p:nvSpPr>
          <p:cNvPr id="449" name="Google Shape;449;p44"/>
          <p:cNvSpPr txBox="1"/>
          <p:nvPr>
            <p:ph idx="2" type="body"/>
          </p:nvPr>
        </p:nvSpPr>
        <p:spPr>
          <a:xfrm>
            <a:off x="982573" y="788625"/>
            <a:ext cx="59739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Persistent Storage</a:t>
            </a:r>
            <a:endParaRPr/>
          </a:p>
        </p:txBody>
      </p:sp>
      <p:sp>
        <p:nvSpPr>
          <p:cNvPr id="450" name="Google Shape;450;p4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51" name="Google Shape;4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9225" y="1173437"/>
            <a:ext cx="4247425" cy="498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5"/>
          <p:cNvSpPr txBox="1"/>
          <p:nvPr>
            <p:ph idx="1" type="body"/>
          </p:nvPr>
        </p:nvSpPr>
        <p:spPr>
          <a:xfrm>
            <a:off x="982575" y="1612425"/>
            <a:ext cx="70170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бы вы положили </a:t>
            </a:r>
            <a:r>
              <a:rPr b="1" lang="ru-RU"/>
              <a:t>onSaveInstanceState()</a:t>
            </a:r>
            <a:r>
              <a:rPr lang="ru-RU"/>
              <a:t>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чего использовать </a:t>
            </a:r>
            <a:r>
              <a:rPr b="1" lang="ru-RU"/>
              <a:t>Persistent Storage</a:t>
            </a:r>
            <a:r>
              <a:rPr lang="ru-RU"/>
              <a:t>?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Стоит помнить про обработку ошибок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Не забывать про время обработки запросов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Если используете ViewModel, чем она лучше </a:t>
            </a:r>
            <a:r>
              <a:rPr b="1" lang="ru-RU">
                <a:solidFill>
                  <a:schemeClr val="dk1"/>
                </a:solidFill>
              </a:rPr>
              <a:t>onSaveInstanceState()</a:t>
            </a:r>
            <a:r>
              <a:rPr lang="ru-RU">
                <a:solidFill>
                  <a:schemeClr val="dk1"/>
                </a:solidFill>
              </a:rPr>
              <a:t>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Кстати, мы не обсудили хранение данных в глобальных </a:t>
            </a:r>
            <a:r>
              <a:rPr b="1" lang="ru-RU">
                <a:solidFill>
                  <a:schemeClr val="dk1"/>
                </a:solidFill>
              </a:rPr>
              <a:t>Singleton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Singleton Pattern</a:t>
            </a:r>
            <a:r>
              <a:rPr lang="ru-RU">
                <a:solidFill>
                  <a:schemeClr val="dk1"/>
                </a:solidFill>
              </a:rPr>
              <a:t> - это не про вид инициализации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7" name="Google Shape;457;p45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Давайте обсудим?</a:t>
            </a:r>
            <a:endParaRPr/>
          </a:p>
        </p:txBody>
      </p:sp>
      <p:sp>
        <p:nvSpPr>
          <p:cNvPr id="458" name="Google Shape;458;p4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59" name="Google Shape;4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575" y="1205500"/>
            <a:ext cx="3877100" cy="44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"/>
          <p:cNvSpPr txBox="1"/>
          <p:nvPr>
            <p:ph idx="1" type="body"/>
          </p:nvPr>
        </p:nvSpPr>
        <p:spPr>
          <a:xfrm>
            <a:off x="6095999" y="4589895"/>
            <a:ext cx="4866600" cy="1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Или проблемы</a:t>
            </a:r>
            <a:endParaRPr/>
          </a:p>
        </p:txBody>
      </p:sp>
      <p:sp>
        <p:nvSpPr>
          <p:cNvPr id="465" name="Google Shape;465;p46"/>
          <p:cNvSpPr txBox="1"/>
          <p:nvPr>
            <p:ph idx="2" type="body"/>
          </p:nvPr>
        </p:nvSpPr>
        <p:spPr>
          <a:xfrm>
            <a:off x="6096000" y="2976625"/>
            <a:ext cx="5205900" cy="136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Работа с жизненным циклом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"/>
          <p:cNvSpPr txBox="1"/>
          <p:nvPr>
            <p:ph idx="1" type="body"/>
          </p:nvPr>
        </p:nvSpPr>
        <p:spPr>
          <a:xfrm>
            <a:off x="982576" y="1978550"/>
            <a:ext cx="65460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С </a:t>
            </a:r>
            <a:r>
              <a:rPr b="1" lang="ru-RU"/>
              <a:t>Api 28</a:t>
            </a:r>
            <a:r>
              <a:rPr lang="ru-RU"/>
              <a:t> - </a:t>
            </a:r>
            <a:r>
              <a:rPr lang="ru-RU">
                <a:solidFill>
                  <a:schemeClr val="dk1"/>
                </a:solidFill>
              </a:rPr>
              <a:t>и</a:t>
            </a:r>
            <a:r>
              <a:rPr lang="ru-RU">
                <a:solidFill>
                  <a:schemeClr val="dk1"/>
                </a:solidFill>
              </a:rPr>
              <a:t>сполняется после </a:t>
            </a:r>
            <a:r>
              <a:rPr b="1" lang="ru-RU">
                <a:solidFill>
                  <a:schemeClr val="dk1"/>
                </a:solidFill>
              </a:rPr>
              <a:t>onStop()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До </a:t>
            </a:r>
            <a:r>
              <a:rPr b="1" lang="ru-RU"/>
              <a:t>Api 28</a:t>
            </a:r>
            <a:r>
              <a:rPr lang="ru-RU"/>
              <a:t> - исполняется до </a:t>
            </a:r>
            <a:r>
              <a:rPr b="1" lang="ru-RU"/>
              <a:t>onStop()</a:t>
            </a:r>
            <a:r>
              <a:rPr lang="ru-RU"/>
              <a:t>, но нет гарантии исполнения ДО или ПОСЛЕ </a:t>
            </a:r>
            <a:r>
              <a:rPr b="1" lang="ru-RU"/>
              <a:t>onPause()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Метод обязательно будет вызван до перехода вашей видимой части приложения в фон. Т.к. система может убить ваше приложение, если оно в фоне.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Google </a:t>
            </a:r>
            <a:r>
              <a:rPr lang="ru-RU"/>
              <a:t>не рекомендует использовать вызов этого метода, как сигнал для сохранения “постоянных” данных. Лучше для этого использовать </a:t>
            </a:r>
            <a:r>
              <a:rPr b="1" lang="ru-RU"/>
              <a:t>onPause()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7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Когда происходит onSaveInstanceState</a:t>
            </a:r>
            <a:endParaRPr/>
          </a:p>
        </p:txBody>
      </p:sp>
      <p:sp>
        <p:nvSpPr>
          <p:cNvPr id="472" name="Google Shape;472;p4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73" name="Google Shape;4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075" y="1763926"/>
            <a:ext cx="3994950" cy="41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8"/>
          <p:cNvSpPr txBox="1"/>
          <p:nvPr>
            <p:ph idx="1" type="body"/>
          </p:nvPr>
        </p:nvSpPr>
        <p:spPr>
          <a:xfrm>
            <a:off x="982575" y="1978550"/>
            <a:ext cx="52851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Этот метод есть и у </a:t>
            </a:r>
            <a:r>
              <a:rPr b="1" lang="ru-RU"/>
              <a:t>Activity </a:t>
            </a:r>
            <a:r>
              <a:rPr lang="ru-RU"/>
              <a:t>и у </a:t>
            </a:r>
            <a:r>
              <a:rPr b="1" lang="ru-RU"/>
              <a:t>Fragment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Метод вызовется, если условие срабатывания указано в </a:t>
            </a:r>
            <a:r>
              <a:rPr b="1" lang="ru-RU"/>
              <a:t>Manifest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Иначе система </a:t>
            </a:r>
            <a:r>
              <a:rPr lang="ru-RU"/>
              <a:t>пересоздаст</a:t>
            </a:r>
            <a:r>
              <a:rPr lang="ru-RU"/>
              <a:t> вашу </a:t>
            </a:r>
            <a:r>
              <a:rPr b="1" lang="ru-RU"/>
              <a:t>Activity</a:t>
            </a:r>
            <a:r>
              <a:rPr lang="ru-RU"/>
              <a:t> проведя ее через </a:t>
            </a:r>
            <a:r>
              <a:rPr b="1" lang="ru-RU"/>
              <a:t>onDestroy() </a:t>
            </a:r>
            <a:r>
              <a:rPr lang="ru-RU"/>
              <a:t>и </a:t>
            </a:r>
            <a:r>
              <a:rPr b="1" lang="ru-RU"/>
              <a:t>onCreate()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Регистрация условия означает что ответственность за обработку вы берете на себя.</a:t>
            </a:r>
            <a:endParaRPr/>
          </a:p>
        </p:txBody>
      </p:sp>
      <p:sp>
        <p:nvSpPr>
          <p:cNvPr id="479" name="Google Shape;479;p4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Внезапно! </a:t>
            </a:r>
            <a:r>
              <a:rPr lang="ru-RU"/>
              <a:t>onConfigurationChanged</a:t>
            </a:r>
            <a:endParaRPr/>
          </a:p>
        </p:txBody>
      </p:sp>
      <p:sp>
        <p:nvSpPr>
          <p:cNvPr id="480" name="Google Shape;480;p4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81" name="Google Shape;481;p48"/>
          <p:cNvSpPr txBox="1"/>
          <p:nvPr/>
        </p:nvSpPr>
        <p:spPr>
          <a:xfrm>
            <a:off x="6267750" y="2762850"/>
            <a:ext cx="6026700" cy="2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endParaRPr sz="11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.MainActivity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android:configChanges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orientation|keyboard|keyboardHidden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1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action </a:t>
            </a:r>
            <a:r>
              <a:rPr lang="ru-RU" sz="11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android.intent.action.MAIN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category </a:t>
            </a:r>
            <a:r>
              <a:rPr lang="ru-RU" sz="11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ru-RU" sz="11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android.intent.category.LAUNCHER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intent-filter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activity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Группы и ТЗ</a:t>
            </a:r>
            <a:r>
              <a:rPr lang="ru-RU"/>
              <a:t>!</a:t>
            </a:r>
            <a:endParaRPr/>
          </a:p>
        </p:txBody>
      </p:sp>
      <p:sp>
        <p:nvSpPr>
          <p:cNvPr id="274" name="Google Shape;274;p2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9"/>
          <p:cNvSpPr txBox="1"/>
          <p:nvPr>
            <p:ph idx="1" type="body"/>
          </p:nvPr>
        </p:nvSpPr>
        <p:spPr>
          <a:xfrm>
            <a:off x="801850" y="1612425"/>
            <a:ext cx="11074500" cy="218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Можно делать изменению стека фрагментов до вызова метода </a:t>
            </a:r>
            <a:r>
              <a:rPr b="1" lang="ru-RU"/>
              <a:t>onSaveInstanceState</a:t>
            </a:r>
            <a:r>
              <a:rPr lang="ru-RU"/>
              <a:t>. Иначе состояние стека не сохранится (а если используется метод </a:t>
            </a:r>
            <a:r>
              <a:rPr b="1" lang="ru-RU"/>
              <a:t>commit()</a:t>
            </a:r>
            <a:r>
              <a:rPr lang="ru-RU"/>
              <a:t>, то вылетит ошибка).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Так же, </a:t>
            </a:r>
            <a:r>
              <a:rPr b="1" lang="ru-RU"/>
              <a:t>commit()/commitAllowingStateLoss</a:t>
            </a:r>
            <a:r>
              <a:rPr b="1" lang="ru-RU">
                <a:solidFill>
                  <a:schemeClr val="dk1"/>
                </a:solidFill>
              </a:rPr>
              <a:t>()</a:t>
            </a:r>
            <a:r>
              <a:rPr lang="ru-RU"/>
              <a:t> - это асинхронное изменение стэка. Можно использовать когда у вас может происходить несколько транзакций.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Можно попробовать глянуть также на методы </a:t>
            </a:r>
            <a:r>
              <a:rPr b="1" lang="ru-RU"/>
              <a:t>commitNow</a:t>
            </a:r>
            <a:r>
              <a:rPr b="1" lang="ru-RU">
                <a:solidFill>
                  <a:schemeClr val="dk1"/>
                </a:solidFill>
              </a:rPr>
              <a:t>()</a:t>
            </a:r>
            <a:r>
              <a:rPr b="1" lang="ru-RU"/>
              <a:t>/commitNowAllowingStateLoss</a:t>
            </a:r>
            <a:r>
              <a:rPr b="1" lang="ru-RU">
                <a:solidFill>
                  <a:schemeClr val="dk1"/>
                </a:solidFill>
              </a:rPr>
              <a:t>()</a:t>
            </a:r>
            <a:endParaRPr b="1"/>
          </a:p>
        </p:txBody>
      </p:sp>
      <p:sp>
        <p:nvSpPr>
          <p:cNvPr id="487" name="Google Shape;487;p49"/>
          <p:cNvSpPr txBox="1"/>
          <p:nvPr>
            <p:ph idx="2" type="body"/>
          </p:nvPr>
        </p:nvSpPr>
        <p:spPr>
          <a:xfrm>
            <a:off x="982575" y="788625"/>
            <a:ext cx="110076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Динамические Fragment-ы. Когда можно?:)</a:t>
            </a:r>
            <a:endParaRPr/>
          </a:p>
        </p:txBody>
      </p:sp>
      <p:sp>
        <p:nvSpPr>
          <p:cNvPr id="488" name="Google Shape;488;p4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89" name="Google Shape;489;p49"/>
          <p:cNvSpPr txBox="1"/>
          <p:nvPr/>
        </p:nvSpPr>
        <p:spPr>
          <a:xfrm>
            <a:off x="6482775" y="4619950"/>
            <a:ext cx="55074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supportFragmentManager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.beginTransaction()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.replace(</a:t>
            </a:r>
            <a:r>
              <a:rPr lang="ru-RU" sz="11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.id.details, detailsFragment, </a:t>
            </a:r>
            <a:r>
              <a:rPr lang="ru-RU" sz="11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TAG_DETAILS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         .commit()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.commitAllowingStateLoss()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0" name="Google Shape;490;p49"/>
          <p:cNvSpPr txBox="1"/>
          <p:nvPr/>
        </p:nvSpPr>
        <p:spPr>
          <a:xfrm>
            <a:off x="801850" y="4528000"/>
            <a:ext cx="55074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getSupportFragmentManager()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.beginTransaction()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.replace(</a:t>
            </a:r>
            <a:r>
              <a:rPr lang="ru-RU" sz="11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.id.details, detailsFragment, </a:t>
            </a:r>
            <a:r>
              <a:rPr lang="ru-RU" sz="11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TAG_DETAILS</a:t>
            </a: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         .commit()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.commitAllowingStateLoss();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91" name="Google Shape;4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2604" y="3716663"/>
            <a:ext cx="903300" cy="9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7675" y="3886599"/>
            <a:ext cx="641400" cy="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321" y="1999169"/>
            <a:ext cx="6057528" cy="399891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0"/>
          <p:cNvSpPr txBox="1"/>
          <p:nvPr>
            <p:ph idx="1" type="body"/>
          </p:nvPr>
        </p:nvSpPr>
        <p:spPr>
          <a:xfrm>
            <a:off x="982575" y="1612425"/>
            <a:ext cx="5799900" cy="424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Запустить </a:t>
            </a:r>
            <a:r>
              <a:rPr b="1" lang="ru-RU"/>
              <a:t>Activity</a:t>
            </a:r>
            <a:r>
              <a:rPr lang="ru-RU"/>
              <a:t> из кода</a:t>
            </a:r>
            <a:r>
              <a:rPr b="1" lang="ru-RU"/>
              <a:t> </a:t>
            </a:r>
            <a:r>
              <a:rPr lang="ru-RU"/>
              <a:t>можно двумя методами (Методы Context или его наследников):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ru-RU"/>
              <a:t>startActivity(Intent)</a:t>
            </a:r>
            <a:r>
              <a:rPr lang="ru-RU"/>
              <a:t> - обычный запуск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startActivityForResult(Intent, code)</a:t>
            </a:r>
            <a:r>
              <a:rPr lang="ru-RU">
                <a:solidFill>
                  <a:schemeClr val="dk1"/>
                </a:solidFill>
              </a:rPr>
              <a:t> - запустить Activity с дальнейше обработкой ее закрытия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Установить данные для возврата, после закрытия </a:t>
            </a:r>
            <a:r>
              <a:rPr b="1" lang="ru-RU">
                <a:solidFill>
                  <a:schemeClr val="dk1"/>
                </a:solidFill>
              </a:rPr>
              <a:t>Activity </a:t>
            </a:r>
            <a:r>
              <a:rPr lang="ru-RU">
                <a:solidFill>
                  <a:schemeClr val="dk1"/>
                </a:solidFill>
              </a:rPr>
              <a:t>- </a:t>
            </a:r>
            <a:r>
              <a:rPr b="1" lang="ru-RU">
                <a:solidFill>
                  <a:schemeClr val="dk1"/>
                </a:solidFill>
              </a:rPr>
              <a:t>setResult(status, &lt;data&gt;)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Обработка результата в методе </a:t>
            </a:r>
            <a:r>
              <a:rPr b="1" lang="ru-RU">
                <a:solidFill>
                  <a:schemeClr val="dk1"/>
                </a:solidFill>
              </a:rPr>
              <a:t>onActivityResult(code, status, data)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99" name="Google Shape;499;p5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Activity умеет возвращать результат исполнения</a:t>
            </a:r>
            <a:endParaRPr/>
          </a:p>
        </p:txBody>
      </p:sp>
      <p:sp>
        <p:nvSpPr>
          <p:cNvPr id="500" name="Google Shape;500;p5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1"/>
          <p:cNvSpPr txBox="1"/>
          <p:nvPr>
            <p:ph idx="1" type="body"/>
          </p:nvPr>
        </p:nvSpPr>
        <p:spPr>
          <a:xfrm>
            <a:off x="982575" y="1612425"/>
            <a:ext cx="10780800" cy="40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Просто напомню методы: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onCreate(Bundle savedState)</a:t>
            </a:r>
            <a:r>
              <a:rPr lang="ru-RU">
                <a:solidFill>
                  <a:schemeClr val="dk1"/>
                </a:solidFill>
              </a:rPr>
              <a:t> - Инициализируемся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onStart()</a:t>
            </a:r>
            <a:r>
              <a:rPr lang="ru-RU">
                <a:solidFill>
                  <a:schemeClr val="dk1"/>
                </a:solidFill>
              </a:rPr>
              <a:t> - Подготовка к отображению. Можно продолжить загрузку или обновление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onResume()</a:t>
            </a:r>
            <a:r>
              <a:rPr lang="ru-RU">
                <a:solidFill>
                  <a:schemeClr val="dk1"/>
                </a:solidFill>
              </a:rPr>
              <a:t> - Можно взаимодействовать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onPause()</a:t>
            </a:r>
            <a:r>
              <a:rPr lang="ru-RU">
                <a:solidFill>
                  <a:schemeClr val="dk1"/>
                </a:solidFill>
              </a:rPr>
              <a:t> - Потеряли фокус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onStop()</a:t>
            </a:r>
            <a:r>
              <a:rPr lang="ru-RU">
                <a:solidFill>
                  <a:schemeClr val="dk1"/>
                </a:solidFill>
              </a:rPr>
              <a:t> - Невидимы для пользователя. Можно синкать данные с хранилищем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ru-RU">
                <a:solidFill>
                  <a:schemeClr val="dk1"/>
                </a:solidFill>
              </a:rPr>
              <a:t>onDestroy()</a:t>
            </a:r>
            <a:r>
              <a:rPr lang="ru-RU">
                <a:solidFill>
                  <a:schemeClr val="dk1"/>
                </a:solidFill>
              </a:rPr>
              <a:t> - Полное уничтожение. Данные для этой </a:t>
            </a:r>
            <a:r>
              <a:rPr b="1" lang="ru-RU">
                <a:solidFill>
                  <a:schemeClr val="dk1"/>
                </a:solidFill>
              </a:rPr>
              <a:t>Activity </a:t>
            </a:r>
            <a:r>
              <a:rPr lang="ru-RU">
                <a:solidFill>
                  <a:schemeClr val="dk1"/>
                </a:solidFill>
              </a:rPr>
              <a:t>более не нужны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Если у вас долгие операции по сохранению или загрузке данных и данные, и они мало привязаны к экрану, то скорее всего для этих операций надо будет использовать компонент </a:t>
            </a:r>
            <a:r>
              <a:rPr b="1" lang="ru-RU">
                <a:solidFill>
                  <a:schemeClr val="dk1"/>
                </a:solidFill>
              </a:rPr>
              <a:t>Service</a:t>
            </a:r>
            <a:r>
              <a:rPr lang="ru-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6" name="Google Shape;506;p5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Жизненный цикл и работа с данными?</a:t>
            </a:r>
            <a:endParaRPr/>
          </a:p>
        </p:txBody>
      </p:sp>
      <p:sp>
        <p:nvSpPr>
          <p:cNvPr id="507" name="Google Shape;507;p5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2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Немного покодим</a:t>
            </a:r>
            <a:endParaRPr/>
          </a:p>
        </p:txBody>
      </p:sp>
      <p:sp>
        <p:nvSpPr>
          <p:cNvPr id="513" name="Google Shape;513;p5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3"/>
          <p:cNvSpPr txBox="1"/>
          <p:nvPr>
            <p:ph idx="1" type="body"/>
          </p:nvPr>
        </p:nvSpPr>
        <p:spPr>
          <a:xfrm>
            <a:off x="982568" y="1612425"/>
            <a:ext cx="97263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Требование</a:t>
            </a:r>
            <a:endParaRPr b="1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Отображать список Дроидов. По клику на Дроида отображать его данные.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Требования к верстке</a:t>
            </a:r>
            <a:endParaRPr b="1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Если устройство в вертикальном состоянии - отображать информацию о Дроидах на новом экране (или в диалоге);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Если устройство в горизонтальном режиме - отображать список и информацию о дроидах на одном экране, в двух панельках. Отношение панелек - 1:2.</a:t>
            </a:r>
            <a:endParaRPr/>
          </a:p>
        </p:txBody>
      </p:sp>
      <p:sp>
        <p:nvSpPr>
          <p:cNvPr id="519" name="Google Shape;519;p5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20" name="Google Shape;520;p5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Постановка задачи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 txBox="1"/>
          <p:nvPr>
            <p:ph idx="1" type="body"/>
          </p:nvPr>
        </p:nvSpPr>
        <p:spPr>
          <a:xfrm>
            <a:off x="982575" y="1612425"/>
            <a:ext cx="10680600" cy="424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Что от нас хотят?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Отображать список дроидов: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-RU" sz="2000"/>
              <a:t>Если у нас вертикальный режим - отображать как экран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-RU" sz="2000"/>
              <a:t>Если у нас горизонтальный режим - отображать в левой панеле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Отображать информацию о дроиде: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-RU" sz="2000">
                <a:solidFill>
                  <a:schemeClr val="dk1"/>
                </a:solidFill>
              </a:rPr>
              <a:t>Если у нас вертикальный режим - отображать в диалоге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ru-RU" sz="2000">
                <a:solidFill>
                  <a:schemeClr val="dk1"/>
                </a:solidFill>
              </a:rPr>
              <a:t>Если у нас горизонтальный режим - отображать в правой панеле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Клик по дроиду - отображает информацию о нем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Должно быть понятным, что данные при перевороте не должны измениться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В текущем примере не рассматриваем ситуацию - когда надо сохранить данные в случае смерти приложения.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6" name="Google Shape;526;p54"/>
          <p:cNvSpPr txBox="1"/>
          <p:nvPr>
            <p:ph idx="2" type="body"/>
          </p:nvPr>
        </p:nvSpPr>
        <p:spPr>
          <a:xfrm>
            <a:off x="982575" y="788625"/>
            <a:ext cx="101487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Шаг 1 - Декомпозиция</a:t>
            </a:r>
            <a:endParaRPr/>
          </a:p>
        </p:txBody>
      </p:sp>
      <p:sp>
        <p:nvSpPr>
          <p:cNvPr id="527" name="Google Shape;527;p5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50" y="2783649"/>
            <a:ext cx="28956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5"/>
          <p:cNvSpPr txBox="1"/>
          <p:nvPr>
            <p:ph idx="2" type="body"/>
          </p:nvPr>
        </p:nvSpPr>
        <p:spPr>
          <a:xfrm>
            <a:off x="982575" y="788624"/>
            <a:ext cx="9726300" cy="64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Шаг 2 - Решаем задачу по частям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Можно начать с простого, в данном случае - накинуть верстку.</a:t>
            </a:r>
            <a:endParaRPr b="0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4" name="Google Shape;534;p5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35" name="Google Shape;53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5030" y="2583226"/>
            <a:ext cx="6103120" cy="3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0350" y="2583225"/>
            <a:ext cx="2009875" cy="354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6"/>
          <p:cNvSpPr txBox="1"/>
          <p:nvPr>
            <p:ph idx="2" type="body"/>
          </p:nvPr>
        </p:nvSpPr>
        <p:spPr>
          <a:xfrm>
            <a:off x="982573" y="788625"/>
            <a:ext cx="65565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Шаг 2.1 - Можно сразу сверстать</a:t>
            </a:r>
            <a:endParaRPr/>
          </a:p>
        </p:txBody>
      </p:sp>
      <p:sp>
        <p:nvSpPr>
          <p:cNvPr id="542" name="Google Shape;542;p5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43" name="Google Shape;543;p56"/>
          <p:cNvSpPr txBox="1"/>
          <p:nvPr/>
        </p:nvSpPr>
        <p:spPr>
          <a:xfrm>
            <a:off x="609350" y="1612425"/>
            <a:ext cx="4450800" cy="44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&lt;RelativeLayout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xmlns:android=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"http://schemas.android.com/apk/res/android"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xmlns:tools=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"http://schemas.android.com/tools"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android:id=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"@+id/item"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android:layout_width=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android:layout_height=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"56dp"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android:background=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"@color/droid_item_background"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tools:context=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".presentationlayer.MainActivity"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&lt;ImageView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android:id=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"@+id/image"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android:layout_width=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"56dp"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android:layout_height=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tools:src=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"@color/color_black"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/&gt;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&lt;TextView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android:id=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"@+id/name"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android:layout_width=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android:layout_height=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android:layout_toEndOf=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"@id/image"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android:gravity=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"center_vertical"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android:padding=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"8dp"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tools:text=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"Random Name"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/&gt;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&lt;/RelativeLayout&gt;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4" name="Google Shape;544;p56"/>
          <p:cNvSpPr txBox="1"/>
          <p:nvPr/>
        </p:nvSpPr>
        <p:spPr>
          <a:xfrm>
            <a:off x="3805275" y="3413400"/>
            <a:ext cx="4730700" cy="17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&lt;androidx.recyclerview.widget.RecyclerView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xmlns:android=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"http://schemas.android.com/apk/res/android"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xmlns:tools=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"http://schemas.android.com/tools"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android:id=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"@+id/recycler"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android:layout_width=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android:layout_height=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tools:context=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".presentationlayer.MainActivity"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/&gt;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5" name="Google Shape;545;p56"/>
          <p:cNvSpPr txBox="1"/>
          <p:nvPr/>
        </p:nvSpPr>
        <p:spPr>
          <a:xfrm>
            <a:off x="7741200" y="988125"/>
            <a:ext cx="4450800" cy="56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&lt;androidx.appcompat.widget.LinearLayoutCompat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xmlns:android=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"http://schemas.android.com/apk/res/android"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xmlns:tools=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"http://schemas.android.com/tools"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android:layout_width=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android:layout_height=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android:minHeight=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"300dp"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android:minWidth=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"200dp"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android:orientation=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"vertical"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android:gravity=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"center"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android:background=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"@color/droid_item_background"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tools:context=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".presentationlayer.MainActivity"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&lt;TextView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android:id=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"@+id/name"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android:layout_width=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"100dp"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android:layout_height=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"56dp"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android:gravity=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"center"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tools:text=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"RandomName"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/&gt;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&lt;TextView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android:layout_width=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"100dp"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android:layout_height=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"wrap_content"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android:layout_marginTop=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"16dp"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android:text=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"@string/caption_droid_state"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/&gt;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&lt;TextView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android:id=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"@+id/state"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android:layout_width=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"100dp"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android:layout_height=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"56dp"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android:gravity=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"center"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tools:text=</a:t>
            </a:r>
            <a:r>
              <a:rPr lang="ru-RU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"@string/caption_droid_state_unknown"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/&gt;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&lt;/androidx.appcompat.widget.LinearLayoutCompat&gt;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7"/>
          <p:cNvSpPr txBox="1"/>
          <p:nvPr>
            <p:ph idx="1" type="body"/>
          </p:nvPr>
        </p:nvSpPr>
        <p:spPr>
          <a:xfrm>
            <a:off x="786625" y="1612425"/>
            <a:ext cx="3915900" cy="424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Поскольку, рассматривали хранение и обращали внимание на </a:t>
            </a:r>
            <a:r>
              <a:rPr b="1" lang="ru-RU"/>
              <a:t>Reposito</a:t>
            </a:r>
            <a:r>
              <a:rPr b="1" lang="ru-RU">
                <a:solidFill>
                  <a:schemeClr val="dk1"/>
                </a:solidFill>
              </a:rPr>
              <a:t>r</a:t>
            </a:r>
            <a:r>
              <a:rPr b="1" lang="ru-RU"/>
              <a:t>y</a:t>
            </a:r>
            <a:r>
              <a:rPr lang="ru-RU"/>
              <a:t>, то код для генерации, хранения данных вынесем в отдельный класс - </a:t>
            </a:r>
            <a:r>
              <a:rPr b="1" lang="ru-RU"/>
              <a:t>DroidRepository</a:t>
            </a:r>
            <a:r>
              <a:rPr lang="ru-RU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Для простоты, в рамках этого примера, сделаем его </a:t>
            </a:r>
            <a:r>
              <a:rPr b="1" lang="ru-RU"/>
              <a:t>Singleton</a:t>
            </a:r>
            <a:r>
              <a:rPr lang="ru-RU"/>
              <a:t>-ом.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*Можно взять объект Droid с прошлой лекции, и метод для генерации списка</a:t>
            </a:r>
            <a:endParaRPr/>
          </a:p>
        </p:txBody>
      </p:sp>
      <p:sp>
        <p:nvSpPr>
          <p:cNvPr id="551" name="Google Shape;551;p57"/>
          <p:cNvSpPr txBox="1"/>
          <p:nvPr>
            <p:ph idx="2" type="body"/>
          </p:nvPr>
        </p:nvSpPr>
        <p:spPr>
          <a:xfrm>
            <a:off x="982571" y="788625"/>
            <a:ext cx="36081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Шаг 3 - Данные</a:t>
            </a:r>
            <a:endParaRPr/>
          </a:p>
        </p:txBody>
      </p:sp>
      <p:sp>
        <p:nvSpPr>
          <p:cNvPr id="552" name="Google Shape;552;p5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53" name="Google Shape;553;p57"/>
          <p:cNvSpPr txBox="1"/>
          <p:nvPr/>
        </p:nvSpPr>
        <p:spPr>
          <a:xfrm>
            <a:off x="8182850" y="2253900"/>
            <a:ext cx="4086900" cy="26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DroidRepository private constructor()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companion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простенький singleton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instance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lazy { DroidRepository()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droidList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lazy { initializeData()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list() = droidList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item(index: Int) = droidList[index]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initializeData(): List&lt;Droid&gt; { ...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4" name="Google Shape;554;p57"/>
          <p:cNvSpPr txBox="1"/>
          <p:nvPr/>
        </p:nvSpPr>
        <p:spPr>
          <a:xfrm>
            <a:off x="4590700" y="727800"/>
            <a:ext cx="4245300" cy="54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DroidRepository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Объекты для реализации хардкорного синглтона в java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static volatile DroidRepository mInstance;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static DroidRepository getInstance()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(mInstance ==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synchronized (DroidRepository.class)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(mInstance ==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mInstance = new DroidRepository();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mInstance;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List&lt;Droid&gt; mData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DroidRepository()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mData = 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initializeData();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List&lt;Droid&gt; list()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mData;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 item(int index)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mData.get(index);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List&lt;Droid&gt; initializeData() {...}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55" name="Google Shape;5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479" y="5452138"/>
            <a:ext cx="903300" cy="9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1275" y="4968949"/>
            <a:ext cx="641400" cy="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8"/>
          <p:cNvSpPr txBox="1"/>
          <p:nvPr>
            <p:ph idx="1" type="body"/>
          </p:nvPr>
        </p:nvSpPr>
        <p:spPr>
          <a:xfrm>
            <a:off x="982575" y="1612425"/>
            <a:ext cx="9726300" cy="90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*Если есть код с прошлой лекции - то можем перенести все объекты оттуда, но надо будет кинуть эти объекты на фрагмент.</a:t>
            </a:r>
            <a:endParaRPr/>
          </a:p>
        </p:txBody>
      </p:sp>
      <p:sp>
        <p:nvSpPr>
          <p:cNvPr id="562" name="Google Shape;562;p5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Шаг 4.1 - Сделаем отображение списка</a:t>
            </a:r>
            <a:endParaRPr/>
          </a:p>
        </p:txBody>
      </p:sp>
      <p:sp>
        <p:nvSpPr>
          <p:cNvPr id="563" name="Google Shape;563;p5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64" name="Google Shape;564;p58"/>
          <p:cNvSpPr txBox="1"/>
          <p:nvPr/>
        </p:nvSpPr>
        <p:spPr>
          <a:xfrm>
            <a:off x="6920100" y="2519375"/>
            <a:ext cx="5271900" cy="3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DroidListFragment : Fragment()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onCreateView(inflater: LayoutInflater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container: ViewGroup?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savedInstanceState: Bundle?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): View?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inflater.inflate(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R.layout.content_list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container,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onViewCreated(view: View, savedInstanceState: Bundle?)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.onViewCreated(view, savedInstanceState)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recycler = view.findViewById&lt;RecyclerView&gt;(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R.id.recycler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recycler.apply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adapter = DroidAdapter(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DroidRepository.instance.list()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layoutManager = LinearLayoutManager(context)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5" name="Google Shape;565;p58"/>
          <p:cNvSpPr txBox="1"/>
          <p:nvPr/>
        </p:nvSpPr>
        <p:spPr>
          <a:xfrm>
            <a:off x="718550" y="2519325"/>
            <a:ext cx="6344700" cy="3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DroidListFragment extends Fragment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@Nullable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View onCreateView(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@NonNull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LayoutInflater inflater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,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@Nullable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ViewGroup container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,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@Nullable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Bundle savedInstanceState)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inflater.inflate(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R.layout.content_list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container,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void onViewCreated(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@NonNull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View view,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@Nullable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Bundle savedInstanceState)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.onViewCreated(view, savedInstanceState);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RecyclerView recycler = view.findViewById(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R.id.recycler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recycler.setAdapter(new DroidAdapter(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DroidRepository.getInstance().list()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recycler.setLayoutManager(new LinearLayoutManager(requireContext()));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6" name="Google Shape;5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2604" y="5274863"/>
            <a:ext cx="903300" cy="9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5350" y="5536749"/>
            <a:ext cx="641400" cy="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>
            <p:ph idx="1" type="body"/>
          </p:nvPr>
        </p:nvSpPr>
        <p:spPr>
          <a:xfrm>
            <a:off x="994677" y="3062982"/>
            <a:ext cx="4274100" cy="10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Менторы</a:t>
            </a:r>
            <a:r>
              <a:rPr lang="ru-RU"/>
              <a:t>!</a:t>
            </a:r>
            <a:endParaRPr/>
          </a:p>
        </p:txBody>
      </p:sp>
      <p:sp>
        <p:nvSpPr>
          <p:cNvPr id="280" name="Google Shape;280;p2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9"/>
          <p:cNvSpPr txBox="1"/>
          <p:nvPr>
            <p:ph idx="1" type="body"/>
          </p:nvPr>
        </p:nvSpPr>
        <p:spPr>
          <a:xfrm>
            <a:off x="982575" y="1556550"/>
            <a:ext cx="9726300" cy="10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 слайд этот код не поместится. Смотрим в гитхаб:(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https://github.com/mailru-android-edu/hse-android-samples</a:t>
            </a:r>
            <a:endParaRPr/>
          </a:p>
        </p:txBody>
      </p:sp>
      <p:sp>
        <p:nvSpPr>
          <p:cNvPr id="573" name="Google Shape;573;p5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Шаг 4.2 - Отображение информации</a:t>
            </a:r>
            <a:endParaRPr/>
          </a:p>
        </p:txBody>
      </p:sp>
      <p:sp>
        <p:nvSpPr>
          <p:cNvPr id="574" name="Google Shape;574;p5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75" name="Google Shape;575;p59"/>
          <p:cNvSpPr txBox="1"/>
          <p:nvPr/>
        </p:nvSpPr>
        <p:spPr>
          <a:xfrm>
            <a:off x="2379325" y="2890500"/>
            <a:ext cx="52344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DroidDetailsFragment extends DialogFragment {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static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String EXTRAS_DROID = </a:t>
            </a:r>
            <a:r>
              <a:rPr lang="ru-RU" sz="11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"DROID"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6" name="Google Shape;576;p59"/>
          <p:cNvSpPr txBox="1"/>
          <p:nvPr/>
        </p:nvSpPr>
        <p:spPr>
          <a:xfrm>
            <a:off x="2379325" y="4310700"/>
            <a:ext cx="4357500" cy="1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DroidDetailsFragment : DialogFragment() {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companion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EXTRAS_DROID = </a:t>
            </a:r>
            <a:r>
              <a:rPr lang="ru-RU" sz="11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"DROID"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7" name="Google Shape;57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3729" y="3064213"/>
            <a:ext cx="903300" cy="9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4675" y="4613024"/>
            <a:ext cx="641400" cy="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0"/>
          <p:cNvSpPr txBox="1"/>
          <p:nvPr>
            <p:ph idx="1" type="body"/>
          </p:nvPr>
        </p:nvSpPr>
        <p:spPr>
          <a:xfrm>
            <a:off x="5822297" y="1978550"/>
            <a:ext cx="4886700" cy="3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0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Шаг 5 - Как добавить DroidListFragment?</a:t>
            </a:r>
            <a:endParaRPr/>
          </a:p>
        </p:txBody>
      </p:sp>
      <p:sp>
        <p:nvSpPr>
          <p:cNvPr id="585" name="Google Shape;585;p6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586" name="Google Shape;58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571" y="1541676"/>
            <a:ext cx="2246900" cy="461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1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92" name="Google Shape;592;p61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Шаг 5 - Его можно сделать статичным</a:t>
            </a:r>
            <a:endParaRPr/>
          </a:p>
        </p:txBody>
      </p:sp>
      <p:pic>
        <p:nvPicPr>
          <p:cNvPr id="593" name="Google Shape;59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571" y="1541676"/>
            <a:ext cx="2246900" cy="46186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1"/>
          <p:cNvSpPr txBox="1"/>
          <p:nvPr/>
        </p:nvSpPr>
        <p:spPr>
          <a:xfrm>
            <a:off x="5309125" y="1541675"/>
            <a:ext cx="6419400" cy="49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&lt;androidx.appcompat.widget.LinearLayoutCompat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xmlns:android=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"http://schemas.android.com/apk/res/android"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xmlns:app=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"http://schemas.android.com/apk/res-auto"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xmlns:tools=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"http://schemas.android.com/tools"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android:layout_width=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android:layout_height=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android:orientation=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"horizontal"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tools:context=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".presentationlayer.MainActivity"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&lt;fragment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android:id=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"@+id/data"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android:name=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"ru.hse.lection03.presentationlayer.DroidListFragment"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android:layout_weight=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"1"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android:layout_width=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"0dp"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android:layout_height=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&lt;FrameLayout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android:id=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"@+id/details"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android:layout_weight=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"2"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android:layout_width=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"0dp"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android:layout_height=</a:t>
            </a:r>
            <a:r>
              <a:rPr lang="ru-RU" sz="1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"match_parent"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/&gt;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&lt;/androidx.appcompat.widget.LinearLayoutCompat&gt;</a:t>
            </a:r>
            <a:endParaRPr sz="1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2"/>
          <p:cNvSpPr txBox="1"/>
          <p:nvPr>
            <p:ph idx="2" type="body"/>
          </p:nvPr>
        </p:nvSpPr>
        <p:spPr>
          <a:xfrm>
            <a:off x="982576" y="788625"/>
            <a:ext cx="108300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Шаг 6 - Добавим код для отображения информации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2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01" name="Google Shape;601;p62"/>
          <p:cNvSpPr txBox="1"/>
          <p:nvPr/>
        </p:nvSpPr>
        <p:spPr>
          <a:xfrm>
            <a:off x="6808200" y="1841850"/>
            <a:ext cx="5561100" cy="3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showDetails(droid: Droid?)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(droid ==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detailsFragment 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 DroidDetailsFragment.newInstance(droid)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isDual = 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resources.getBoolean(R.bool.is_dual)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when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(isDual)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-&gt;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supportFragmentManager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.beginTransaction()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.replace(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R.id.details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detailsFragment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TAG_DETAILS)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.commitAllowingStateLoss()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-&gt;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detailsFragment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.show(supportFragmentManager, TAG_DETAILS_DIALOG)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2" name="Google Shape;602;p62"/>
          <p:cNvSpPr txBox="1"/>
          <p:nvPr/>
        </p:nvSpPr>
        <p:spPr>
          <a:xfrm>
            <a:off x="662475" y="1841850"/>
            <a:ext cx="6316800" cy="27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void showDetails(Droid droid)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(droid ==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DroidDetailsFragment 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detailsFragment 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 DroidDetailsFragment.newInstance(droid);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boolean isDual = 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getResources().getBoolean(R.bool.is_dual);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(isDual)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getSupportFragmentManager()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.beginTransaction()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.replace(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R.id.details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detailsFragment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TAG_DETAILS)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.commitAllowingStateLoss();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detailsFragment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.show(getSupportFragmentManager(), TAG_DETAILS_DIALOG);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3" name="Google Shape;60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054" y="4581438"/>
            <a:ext cx="903300" cy="9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2250" y="4843324"/>
            <a:ext cx="641400" cy="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3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Шаг 7 - Инициализация Activity</a:t>
            </a:r>
            <a:endParaRPr/>
          </a:p>
        </p:txBody>
      </p:sp>
      <p:sp>
        <p:nvSpPr>
          <p:cNvPr id="610" name="Google Shape;610;p63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11" name="Google Shape;611;p63"/>
          <p:cNvSpPr txBox="1"/>
          <p:nvPr/>
        </p:nvSpPr>
        <p:spPr>
          <a:xfrm>
            <a:off x="615825" y="1883050"/>
            <a:ext cx="6363600" cy="26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void onCreate(Bundle savedInstanceState)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setContentView(R.layout.activity_main);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boolean isDual = 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getResources().getBoolean(R.bool.is_dual);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savedInstanceState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(isDual)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 droid = DroidRepository.getInstance().item(DEFAULT_DROID_INDEX);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showDetails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(droid);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checkDetails(isDual);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2" name="Google Shape;612;p63"/>
          <p:cNvSpPr txBox="1"/>
          <p:nvPr/>
        </p:nvSpPr>
        <p:spPr>
          <a:xfrm>
            <a:off x="6783325" y="1929000"/>
            <a:ext cx="5296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onCreate(savedInstanceState: Bundle?)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.onCreate(savedInstanceState)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setContentView(R.layout.activity_main)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isDual = 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resources.getBoolean(R.bool.is_dual)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savedInstanceState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(isDual)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 = DroidRepository.instance.item(DEFAULT_DROID_INDEX)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showDetails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(droid)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checkDetails(isDual)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3" name="Google Shape;6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429" y="4516138"/>
            <a:ext cx="903300" cy="9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1025" y="4647086"/>
            <a:ext cx="641400" cy="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4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Шаг 8.1 - Делаем список кликабельным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21" name="Google Shape;621;p64"/>
          <p:cNvSpPr txBox="1"/>
          <p:nvPr/>
        </p:nvSpPr>
        <p:spPr>
          <a:xfrm>
            <a:off x="6524975" y="1612425"/>
            <a:ext cx="5082300" cy="20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DroidViewHolder(itemView: View,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listener: IListener)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RecyclerView.ViewHolder(itemView)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IListener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onDroidClicked(position: Int)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init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itemView.setOnClickListener {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listener.onDroidClicked(adapterPosition)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2" name="Google Shape;622;p64"/>
          <p:cNvSpPr txBox="1"/>
          <p:nvPr/>
        </p:nvSpPr>
        <p:spPr>
          <a:xfrm>
            <a:off x="640625" y="1612425"/>
            <a:ext cx="5822400" cy="3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DroidViewHolder extends RecyclerView.ViewHolder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IListener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void onDroidClicked(int position);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IListener mListener;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DroidViewHolder(View itemView, IListener listener)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(itemView);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mListener = listener;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View.OnClickListener clickListener = new View.OnClickListener() {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1"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void onClick(View v) {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mListener.onDroidClicked(getAdapterPosition());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itemView.setOnClickListener(clickListener);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23" name="Google Shape;62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579" y="4870713"/>
            <a:ext cx="903300" cy="9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5425" y="3854011"/>
            <a:ext cx="641400" cy="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5"/>
          <p:cNvSpPr txBox="1"/>
          <p:nvPr>
            <p:ph idx="2" type="body"/>
          </p:nvPr>
        </p:nvSpPr>
        <p:spPr>
          <a:xfrm>
            <a:off x="982576" y="788625"/>
            <a:ext cx="10839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Шаг 8.2 - Протягиваем IListener через Адаптер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6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31" name="Google Shape;631;p65"/>
          <p:cNvSpPr txBox="1"/>
          <p:nvPr/>
        </p:nvSpPr>
        <p:spPr>
          <a:xfrm>
            <a:off x="858425" y="1612425"/>
            <a:ext cx="6242100" cy="26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DroidAdapter extends RecyclerView.Adapter&lt;DroidViewHolder&gt;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DroidViewHolder.IListener mListener;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DroidAdapter(List&lt;Droid&gt;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DroidViewHolder.IListener listener)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mListener = listener;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@NonNull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DroidViewHolder onCreateViewHolder(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@NonNull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ViewGroup parent, int viewType)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new DroidViewHolder(layout, mListener);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2" name="Google Shape;632;p65"/>
          <p:cNvSpPr txBox="1"/>
          <p:nvPr/>
        </p:nvSpPr>
        <p:spPr>
          <a:xfrm>
            <a:off x="5784975" y="4129475"/>
            <a:ext cx="6335400" cy="17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DroidAdapter(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List&lt;Droid&gt;,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listener: DroidViewHolder.IListener)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: RecyclerView.Adapter&lt;DroidViewHolder&gt;()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onCreateViewHolder(parent: ViewGroup, viewType: Int): DroidViewHolder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DroidViewHolder(layout, listener)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3" name="Google Shape;6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854" y="3918963"/>
            <a:ext cx="903300" cy="9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2725" y="3488086"/>
            <a:ext cx="641400" cy="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6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Шаг 8.3 - Вытаскиваем клик в Fragment</a:t>
            </a:r>
            <a:endParaRPr/>
          </a:p>
        </p:txBody>
      </p:sp>
      <p:sp>
        <p:nvSpPr>
          <p:cNvPr id="640" name="Google Shape;640;p66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41" name="Google Shape;641;p66"/>
          <p:cNvSpPr txBox="1"/>
          <p:nvPr/>
        </p:nvSpPr>
        <p:spPr>
          <a:xfrm>
            <a:off x="432075" y="1612425"/>
            <a:ext cx="6248700" cy="46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DroidListFragment extends Fragment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IListener {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void onDroidClicked(Droid droid);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 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IListener mListener;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void onViewCreated(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@NonNull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View view, </a:t>
            </a:r>
            <a:r>
              <a:rPr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@Nullable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Bundle savedInstanceState)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.onViewCreated(view, savedInstanceState);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RecyclerView recycler = view.findViewById(R.id.recycler);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recycler.setAdapter(new DroidAdapter(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DroidRepository.getInstance().list()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new DroidClickHandler()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recycler.setLayoutManager(new LinearLayoutManager(requireContext()));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DroidClickHandler implements DroidViewHolder.IListener {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ru-RU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void onDroidClicked(int position) {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final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 droid = DroidRepository.getInstance().item(position);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(mListener != 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mListener.onDroidClicked(droid);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2" name="Google Shape;642;p66"/>
          <p:cNvSpPr txBox="1"/>
          <p:nvPr/>
        </p:nvSpPr>
        <p:spPr>
          <a:xfrm>
            <a:off x="6512775" y="1612425"/>
            <a:ext cx="5990400" cy="4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DroidListFragment: Fragment()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IListener {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onDroidClicked(droid: Droid)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listener: IListener? = 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onViewCreated(view: View, savedInstanceState: Bundle?)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.onViewCreated(view, savedInstanceState)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recycler = view.findViewById&lt;RecyclerView&gt;(R.id.recycler)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recycler.apply {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adapter = DroidAdapter(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DroidRepository.instance.list()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DroidClickHandler()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layoutManager = LinearLayoutManager(context)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inner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DroidClickHandler: DroidViewHolder.IListener {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onDroidClicked(position: Int) {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1" lang="ru-RU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droid = DroidRepository.instance.item(position)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listener?.onDroidClicked(droid)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b="1"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3" name="Google Shape;64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579" y="5729088"/>
            <a:ext cx="903300" cy="9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0075" y="5860049"/>
            <a:ext cx="641400" cy="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7"/>
          <p:cNvSpPr txBox="1"/>
          <p:nvPr>
            <p:ph idx="2" type="body"/>
          </p:nvPr>
        </p:nvSpPr>
        <p:spPr>
          <a:xfrm>
            <a:off x="982576" y="788625"/>
            <a:ext cx="106620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Шаг 8.3 - Имплементируем слушателя фрагмента</a:t>
            </a:r>
            <a:endParaRPr/>
          </a:p>
        </p:txBody>
      </p:sp>
      <p:sp>
        <p:nvSpPr>
          <p:cNvPr id="650" name="Google Shape;650;p67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51" name="Google Shape;651;p67"/>
          <p:cNvSpPr txBox="1"/>
          <p:nvPr/>
        </p:nvSpPr>
        <p:spPr>
          <a:xfrm>
            <a:off x="982575" y="1612425"/>
            <a:ext cx="8544000" cy="1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MainActivity extends AppCompatActivity implements DroidListFragment.IListener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void onDroidClicked(Droid droid)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showDetails(droid);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2" name="Google Shape;652;p67"/>
          <p:cNvSpPr txBox="1"/>
          <p:nvPr/>
        </p:nvSpPr>
        <p:spPr>
          <a:xfrm>
            <a:off x="982575" y="3741550"/>
            <a:ext cx="7918800" cy="1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MainActivity : AppCompatActivity(), DroidListFragment.IListener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-RU" sz="12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onDroidClicked(droid: Droid) {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showDetails(droid)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3" name="Google Shape;65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6579" y="2085375"/>
            <a:ext cx="903300" cy="9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5675" y="3741549"/>
            <a:ext cx="641400" cy="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8"/>
          <p:cNvSpPr txBox="1"/>
          <p:nvPr>
            <p:ph idx="1" type="body"/>
          </p:nvPr>
        </p:nvSpPr>
        <p:spPr>
          <a:xfrm>
            <a:off x="982575" y="1612425"/>
            <a:ext cx="10065000" cy="16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Можно на выбор: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Запоминаем слушателя в </a:t>
            </a:r>
            <a:r>
              <a:rPr b="1" lang="ru-RU"/>
              <a:t>onAttach() </a:t>
            </a:r>
            <a:r>
              <a:rPr lang="ru-RU"/>
              <a:t>и зануляем на него ссылку в </a:t>
            </a:r>
            <a:r>
              <a:rPr b="1" lang="ru-RU"/>
              <a:t>onDetach()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Получаем слушателя только в нужный момент</a:t>
            </a:r>
            <a:endParaRPr/>
          </a:p>
        </p:txBody>
      </p:sp>
      <p:sp>
        <p:nvSpPr>
          <p:cNvPr id="660" name="Google Shape;660;p68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Шаг 8.4 - Получаем слушателя из Fragment</a:t>
            </a:r>
            <a:endParaRPr/>
          </a:p>
        </p:txBody>
      </p:sp>
      <p:sp>
        <p:nvSpPr>
          <p:cNvPr id="661" name="Google Shape;661;p6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62" name="Google Shape;662;p68"/>
          <p:cNvSpPr txBox="1"/>
          <p:nvPr/>
        </p:nvSpPr>
        <p:spPr>
          <a:xfrm>
            <a:off x="2363525" y="3452350"/>
            <a:ext cx="62580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listener = requireActivity() </a:t>
            </a:r>
            <a:r>
              <a:rPr lang="ru-RU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ru-RU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? IListener</a:t>
            </a:r>
            <a:endParaRPr sz="1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3" name="Google Shape;663;p68"/>
          <p:cNvSpPr txBox="1"/>
          <p:nvPr/>
        </p:nvSpPr>
        <p:spPr>
          <a:xfrm>
            <a:off x="2326500" y="4432025"/>
            <a:ext cx="75390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ru-RU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(requireActivity() instanceof IListener) {</a:t>
            </a:r>
            <a:endParaRPr sz="1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mListener = (IListener) requireActivity();</a:t>
            </a:r>
            <a:endParaRPr sz="1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4" name="Google Shape;66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9029" y="4276150"/>
            <a:ext cx="903300" cy="9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2000" y="3371724"/>
            <a:ext cx="641400" cy="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idx="1" type="body"/>
          </p:nvPr>
        </p:nvSpPr>
        <p:spPr>
          <a:xfrm>
            <a:off x="7487278" y="3766046"/>
            <a:ext cx="3458465" cy="2680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86" name="Google Shape;286;p24"/>
          <p:cNvSpPr txBox="1"/>
          <p:nvPr>
            <p:ph idx="2" type="body"/>
          </p:nvPr>
        </p:nvSpPr>
        <p:spPr>
          <a:xfrm>
            <a:off x="7487278" y="1996403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отметиться</a:t>
            </a:r>
            <a:br>
              <a:rPr lang="ru-RU"/>
            </a:br>
            <a:r>
              <a:rPr lang="ru-RU"/>
              <a:t>на портале</a:t>
            </a:r>
            <a:endParaRPr/>
          </a:p>
        </p:txBody>
      </p:sp>
      <p:sp>
        <p:nvSpPr>
          <p:cNvPr id="287" name="Google Shape;287;p24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9"/>
          <p:cNvSpPr txBox="1"/>
          <p:nvPr>
            <p:ph idx="1" type="body"/>
          </p:nvPr>
        </p:nvSpPr>
        <p:spPr>
          <a:xfrm>
            <a:off x="982575" y="1978550"/>
            <a:ext cx="9726300" cy="26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На слайд этот код не поместится. Смотрим в гитхаб и обсуждаем!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https://github.com/mailru-android-edu/hse-android-samples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Проблемы: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При перевороте из горизонтального режима - диалог не появляется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При перевороте из вертикального режима - панелька не появляется</a:t>
            </a:r>
            <a:endParaRPr/>
          </a:p>
        </p:txBody>
      </p:sp>
      <p:sp>
        <p:nvSpPr>
          <p:cNvPr id="671" name="Google Shape;671;p69"/>
          <p:cNvSpPr txBox="1"/>
          <p:nvPr>
            <p:ph idx="2" type="body"/>
          </p:nvPr>
        </p:nvSpPr>
        <p:spPr>
          <a:xfrm>
            <a:off x="982569" y="788619"/>
            <a:ext cx="97263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Шаг 9 - “Полировать” логику</a:t>
            </a:r>
            <a:endParaRPr/>
          </a:p>
        </p:txBody>
      </p:sp>
      <p:sp>
        <p:nvSpPr>
          <p:cNvPr id="672" name="Google Shape;672;p69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0"/>
          <p:cNvSpPr txBox="1"/>
          <p:nvPr>
            <p:ph idx="1" type="body"/>
          </p:nvPr>
        </p:nvSpPr>
        <p:spPr>
          <a:xfrm>
            <a:off x="994677" y="3062982"/>
            <a:ext cx="42741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Напоминание оставить отзыв</a:t>
            </a:r>
            <a:endParaRPr/>
          </a:p>
        </p:txBody>
      </p:sp>
      <p:sp>
        <p:nvSpPr>
          <p:cNvPr id="678" name="Google Shape;678;p70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>
            <p:ph idx="1" type="body"/>
          </p:nvPr>
        </p:nvSpPr>
        <p:spPr>
          <a:xfrm>
            <a:off x="982570" y="2941866"/>
            <a:ext cx="3709352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Кратко</a:t>
            </a:r>
            <a:endParaRPr/>
          </a:p>
        </p:txBody>
      </p:sp>
      <p:sp>
        <p:nvSpPr>
          <p:cNvPr id="293" name="Google Shape;293;p25"/>
          <p:cNvSpPr txBox="1"/>
          <p:nvPr>
            <p:ph idx="2" type="body"/>
          </p:nvPr>
        </p:nvSpPr>
        <p:spPr>
          <a:xfrm>
            <a:off x="6271264" y="462980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Что помним?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Activity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View/ViewGroup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/>
              <a:t>“Плотность” экрана?</a:t>
            </a:r>
            <a:endParaRPr/>
          </a:p>
        </p:txBody>
      </p:sp>
      <p:sp>
        <p:nvSpPr>
          <p:cNvPr id="294" name="Google Shape;294;p25"/>
          <p:cNvSpPr txBox="1"/>
          <p:nvPr>
            <p:ph idx="3" type="body"/>
          </p:nvPr>
        </p:nvSpPr>
        <p:spPr>
          <a:xfrm>
            <a:off x="6271264" y="3875019"/>
            <a:ext cx="4797338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Есть прогресс?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Команды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Проекты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RecyclerView добили?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" name="Google Shape;295;p25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>
            <p:ph idx="1" type="body"/>
          </p:nvPr>
        </p:nvSpPr>
        <p:spPr>
          <a:xfrm>
            <a:off x="6510338" y="996950"/>
            <a:ext cx="4699000" cy="48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Fragment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Сохранение состояний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Работа в жизненном цикле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ru-RU"/>
              <a:t>Code it!</a:t>
            </a:r>
            <a:endParaRPr/>
          </a:p>
        </p:txBody>
      </p:sp>
      <p:sp>
        <p:nvSpPr>
          <p:cNvPr id="301" name="Google Shape;301;p26"/>
          <p:cNvSpPr txBox="1"/>
          <p:nvPr>
            <p:ph idx="2" type="body"/>
          </p:nvPr>
        </p:nvSpPr>
        <p:spPr>
          <a:xfrm>
            <a:off x="982569" y="3151476"/>
            <a:ext cx="3458465" cy="144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Содержание занятия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idx="1" type="body"/>
          </p:nvPr>
        </p:nvSpPr>
        <p:spPr>
          <a:xfrm>
            <a:off x="6095999" y="4589895"/>
            <a:ext cx="4866511" cy="123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/>
              <a:t>Недо-</a:t>
            </a:r>
            <a:r>
              <a:rPr b="1" lang="ru-RU"/>
              <a:t>activity</a:t>
            </a:r>
            <a:r>
              <a:rPr lang="ru-RU"/>
              <a:t> и пере-</a:t>
            </a:r>
            <a:r>
              <a:rPr b="1" lang="ru-RU"/>
              <a:t>view</a:t>
            </a:r>
            <a:endParaRPr b="1"/>
          </a:p>
        </p:txBody>
      </p:sp>
      <p:sp>
        <p:nvSpPr>
          <p:cNvPr id="307" name="Google Shape;307;p27"/>
          <p:cNvSpPr txBox="1"/>
          <p:nvPr>
            <p:ph idx="2" type="body"/>
          </p:nvPr>
        </p:nvSpPr>
        <p:spPr>
          <a:xfrm>
            <a:off x="6096000" y="2976620"/>
            <a:ext cx="4866511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ru-RU"/>
              <a:t>Fragments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idx="1" type="body"/>
          </p:nvPr>
        </p:nvSpPr>
        <p:spPr>
          <a:xfrm>
            <a:off x="982571" y="1978550"/>
            <a:ext cx="44538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Появились в </a:t>
            </a:r>
            <a:r>
              <a:rPr b="1" lang="ru-RU"/>
              <a:t>API 11</a:t>
            </a:r>
            <a:r>
              <a:rPr lang="ru-RU"/>
              <a:t> (2011 год)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Вложенные фрагменты появились в </a:t>
            </a:r>
            <a:r>
              <a:rPr b="1" lang="ru-RU"/>
              <a:t>API 17</a:t>
            </a:r>
            <a:r>
              <a:rPr lang="ru-RU"/>
              <a:t> (2013 год)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Сейчас использовать надо фрагменты из пакета </a:t>
            </a:r>
            <a:r>
              <a:rPr b="1" lang="ru-RU"/>
              <a:t>androidx </a:t>
            </a:r>
            <a:endParaRPr b="1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Модульно и </a:t>
            </a:r>
            <a:r>
              <a:rPr lang="ru-RU" u="sng"/>
              <a:t>переиспользуемо</a:t>
            </a:r>
            <a:r>
              <a:rPr lang="ru-RU" u="sng"/>
              <a:t> </a:t>
            </a:r>
            <a:r>
              <a:rPr b="1" lang="ru-RU"/>
              <a:t>(?)</a:t>
            </a:r>
            <a:endParaRPr b="1"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/>
              <a:t>Умеет пересоздавать </a:t>
            </a:r>
            <a:r>
              <a:rPr b="1" lang="ru-RU"/>
              <a:t>View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-RU">
                <a:solidFill>
                  <a:schemeClr val="dk1"/>
                </a:solidFill>
              </a:rPr>
              <a:t>Как и </a:t>
            </a:r>
            <a:r>
              <a:rPr b="1" lang="ru-RU">
                <a:solidFill>
                  <a:schemeClr val="dk1"/>
                </a:solidFill>
              </a:rPr>
              <a:t>Activity </a:t>
            </a:r>
            <a:r>
              <a:rPr lang="ru-RU">
                <a:solidFill>
                  <a:schemeClr val="dk1"/>
                </a:solidFill>
              </a:rPr>
              <a:t>- хранится в стэках</a:t>
            </a:r>
            <a:endParaRPr b="1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13" name="Google Shape;313;p28"/>
          <p:cNvSpPr txBox="1"/>
          <p:nvPr>
            <p:ph idx="2" type="body"/>
          </p:nvPr>
        </p:nvSpPr>
        <p:spPr>
          <a:xfrm>
            <a:off x="982569" y="788619"/>
            <a:ext cx="972629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ru-RU"/>
              <a:t>Когда и зачем?</a:t>
            </a:r>
            <a:endParaRPr/>
          </a:p>
        </p:txBody>
      </p:sp>
      <p:sp>
        <p:nvSpPr>
          <p:cNvPr id="314" name="Google Shape;314;p28"/>
          <p:cNvSpPr txBox="1"/>
          <p:nvPr>
            <p:ph idx="12" type="sldNum"/>
          </p:nvPr>
        </p:nvSpPr>
        <p:spPr>
          <a:xfrm>
            <a:off x="215858" y="5855667"/>
            <a:ext cx="27432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6F6"/>
              </a:buClr>
              <a:buSzPts val="4800"/>
              <a:buFont typeface="Arial"/>
              <a:buNone/>
            </a:pPr>
            <a:r>
              <a:rPr lang="ru-RU"/>
              <a:t>#0</a:t>
            </a: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15" name="Google Shape;3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496" y="1978557"/>
            <a:ext cx="61912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